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handoutMasterIdLst>
    <p:handoutMasterId r:id="rId75"/>
  </p:handoutMasterIdLst>
  <p:sldIdLst>
    <p:sldId id="256" r:id="rId2"/>
    <p:sldId id="257" r:id="rId3"/>
    <p:sldId id="259" r:id="rId4"/>
    <p:sldId id="266" r:id="rId5"/>
    <p:sldId id="296" r:id="rId6"/>
    <p:sldId id="354" r:id="rId7"/>
    <p:sldId id="355" r:id="rId8"/>
    <p:sldId id="356" r:id="rId9"/>
    <p:sldId id="358" r:id="rId10"/>
    <p:sldId id="357" r:id="rId11"/>
    <p:sldId id="359" r:id="rId12"/>
    <p:sldId id="301" r:id="rId13"/>
    <p:sldId id="303" r:id="rId14"/>
    <p:sldId id="298" r:id="rId15"/>
    <p:sldId id="289" r:id="rId16"/>
    <p:sldId id="299" r:id="rId17"/>
    <p:sldId id="300" r:id="rId18"/>
    <p:sldId id="304" r:id="rId19"/>
    <p:sldId id="280" r:id="rId20"/>
    <p:sldId id="281" r:id="rId21"/>
    <p:sldId id="306" r:id="rId22"/>
    <p:sldId id="315" r:id="rId23"/>
    <p:sldId id="314" r:id="rId24"/>
    <p:sldId id="310" r:id="rId25"/>
    <p:sldId id="307" r:id="rId26"/>
    <p:sldId id="308" r:id="rId27"/>
    <p:sldId id="309" r:id="rId28"/>
    <p:sldId id="311" r:id="rId29"/>
    <p:sldId id="312" r:id="rId30"/>
    <p:sldId id="313" r:id="rId31"/>
    <p:sldId id="282" r:id="rId32"/>
    <p:sldId id="293" r:id="rId33"/>
    <p:sldId id="283" r:id="rId34"/>
    <p:sldId id="324" r:id="rId35"/>
    <p:sldId id="341" r:id="rId36"/>
    <p:sldId id="325" r:id="rId37"/>
    <p:sldId id="328" r:id="rId38"/>
    <p:sldId id="287" r:id="rId39"/>
    <p:sldId id="333" r:id="rId40"/>
    <p:sldId id="331" r:id="rId41"/>
    <p:sldId id="332" r:id="rId42"/>
    <p:sldId id="329" r:id="rId43"/>
    <p:sldId id="344" r:id="rId44"/>
    <p:sldId id="334" r:id="rId45"/>
    <p:sldId id="336" r:id="rId46"/>
    <p:sldId id="340" r:id="rId47"/>
    <p:sldId id="339" r:id="rId48"/>
    <p:sldId id="343" r:id="rId49"/>
    <p:sldId id="351" r:id="rId50"/>
    <p:sldId id="342" r:id="rId51"/>
    <p:sldId id="347" r:id="rId52"/>
    <p:sldId id="348" r:id="rId53"/>
    <p:sldId id="345" r:id="rId54"/>
    <p:sldId id="346" r:id="rId55"/>
    <p:sldId id="349" r:id="rId56"/>
    <p:sldId id="352" r:id="rId57"/>
    <p:sldId id="353" r:id="rId58"/>
    <p:sldId id="330" r:id="rId59"/>
    <p:sldId id="267" r:id="rId60"/>
    <p:sldId id="270" r:id="rId61"/>
    <p:sldId id="271" r:id="rId62"/>
    <p:sldId id="273" r:id="rId63"/>
    <p:sldId id="277" r:id="rId64"/>
    <p:sldId id="294" r:id="rId65"/>
    <p:sldId id="295" r:id="rId66"/>
    <p:sldId id="278" r:id="rId67"/>
    <p:sldId id="288" r:id="rId68"/>
    <p:sldId id="290" r:id="rId69"/>
    <p:sldId id="291" r:id="rId70"/>
    <p:sldId id="292" r:id="rId71"/>
    <p:sldId id="297" r:id="rId72"/>
    <p:sldId id="327" r:id="rId7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C64"/>
    <a:srgbClr val="FFFFD5"/>
    <a:srgbClr val="0000FF"/>
    <a:srgbClr val="FFFF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5" Type="http://schemas.openxmlformats.org/officeDocument/2006/relationships/image" Target="../media/image19.wmf"/><Relationship Id="rId4"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0AF971C-4A37-4120-B5BE-A74A31C3923B}" type="datetimeFigureOut">
              <a:rPr kumimoji="1" lang="ja-JP" altLang="en-US" smtClean="0"/>
              <a:pPr/>
              <a:t>2015/11/27</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1E5000-5071-461C-B4D2-F4823186E595}" type="slidenum">
              <a:rPr kumimoji="1" lang="ja-JP" altLang="en-US" smtClean="0"/>
              <a:pPr/>
              <a:t>‹#›</a:t>
            </a:fld>
            <a:endParaRPr kumimoji="1" lang="ja-JP" altLang="en-US"/>
          </a:p>
        </p:txBody>
      </p:sp>
    </p:spTree>
    <p:extLst>
      <p:ext uri="{BB962C8B-B14F-4D97-AF65-F5344CB8AC3E}">
        <p14:creationId xmlns:p14="http://schemas.microsoft.com/office/powerpoint/2010/main" val="2613819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12BD59-54FD-4ECB-A00E-3F70F4017930}" type="datetimeFigureOut">
              <a:rPr kumimoji="1" lang="ja-JP" altLang="en-US" smtClean="0"/>
              <a:pPr/>
              <a:t>2015/11/27</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1FF114-4697-43B0-875E-C30A94FC0A23}" type="slidenum">
              <a:rPr kumimoji="1" lang="ja-JP" altLang="en-US" smtClean="0"/>
              <a:pPr/>
              <a:t>‹#›</a:t>
            </a:fld>
            <a:endParaRPr kumimoji="1" lang="ja-JP" altLang="en-US"/>
          </a:p>
        </p:txBody>
      </p:sp>
    </p:spTree>
    <p:extLst>
      <p:ext uri="{BB962C8B-B14F-4D97-AF65-F5344CB8AC3E}">
        <p14:creationId xmlns:p14="http://schemas.microsoft.com/office/powerpoint/2010/main" val="91132177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833A7C4-EB8D-4B3F-BB9A-B66D412D3F55}" type="slidenum">
              <a:rPr lang="en-US" altLang="ja-JP" smtClean="0"/>
              <a:pPr>
                <a:defRPr/>
              </a:pPr>
              <a:t>6</a:t>
            </a:fld>
            <a:endParaRPr lang="en-US" altLang="ja-JP"/>
          </a:p>
        </p:txBody>
      </p:sp>
    </p:spTree>
    <p:extLst>
      <p:ext uri="{BB962C8B-B14F-4D97-AF65-F5344CB8AC3E}">
        <p14:creationId xmlns:p14="http://schemas.microsoft.com/office/powerpoint/2010/main" val="2680730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833A7C4-EB8D-4B3F-BB9A-B66D412D3F55}" type="slidenum">
              <a:rPr lang="en-US" altLang="ja-JP" smtClean="0"/>
              <a:pPr>
                <a:defRPr/>
              </a:pPr>
              <a:t>7</a:t>
            </a:fld>
            <a:endParaRPr lang="en-US" altLang="ja-JP"/>
          </a:p>
        </p:txBody>
      </p:sp>
    </p:spTree>
    <p:extLst>
      <p:ext uri="{BB962C8B-B14F-4D97-AF65-F5344CB8AC3E}">
        <p14:creationId xmlns:p14="http://schemas.microsoft.com/office/powerpoint/2010/main" val="3341648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833A7C4-EB8D-4B3F-BB9A-B66D412D3F55}" type="slidenum">
              <a:rPr lang="en-US" altLang="ja-JP" smtClean="0"/>
              <a:pPr>
                <a:defRPr/>
              </a:pPr>
              <a:t>8</a:t>
            </a:fld>
            <a:endParaRPr lang="en-US" altLang="ja-JP"/>
          </a:p>
        </p:txBody>
      </p:sp>
    </p:spTree>
    <p:extLst>
      <p:ext uri="{BB962C8B-B14F-4D97-AF65-F5344CB8AC3E}">
        <p14:creationId xmlns:p14="http://schemas.microsoft.com/office/powerpoint/2010/main" val="2058924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833A7C4-EB8D-4B3F-BB9A-B66D412D3F55}" type="slidenum">
              <a:rPr lang="en-US" altLang="ja-JP" smtClean="0"/>
              <a:pPr>
                <a:defRPr/>
              </a:pPr>
              <a:t>9</a:t>
            </a:fld>
            <a:endParaRPr lang="en-US" altLang="ja-JP"/>
          </a:p>
        </p:txBody>
      </p:sp>
    </p:spTree>
    <p:extLst>
      <p:ext uri="{BB962C8B-B14F-4D97-AF65-F5344CB8AC3E}">
        <p14:creationId xmlns:p14="http://schemas.microsoft.com/office/powerpoint/2010/main" val="3865709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833A7C4-EB8D-4B3F-BB9A-B66D412D3F55}" type="slidenum">
              <a:rPr lang="en-US" altLang="ja-JP" smtClean="0"/>
              <a:pPr>
                <a:defRPr/>
              </a:pPr>
              <a:t>10</a:t>
            </a:fld>
            <a:endParaRPr lang="en-US" altLang="ja-JP"/>
          </a:p>
        </p:txBody>
      </p:sp>
    </p:spTree>
    <p:extLst>
      <p:ext uri="{BB962C8B-B14F-4D97-AF65-F5344CB8AC3E}">
        <p14:creationId xmlns:p14="http://schemas.microsoft.com/office/powerpoint/2010/main" val="226622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lvl1pPr algn="ctr">
              <a:defRPr u="none"/>
            </a:lvl1p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175798B-3359-4E7B-B7DD-DD170C2C0839}" type="datetime1">
              <a:rPr kumimoji="1" lang="ja-JP" altLang="en-US" smtClean="0"/>
              <a:pPr/>
              <a:t>2015/11/27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B9E93DB-4A29-4306-8229-4B84EA9415AF}" type="datetime1">
              <a:rPr kumimoji="1" lang="ja-JP" altLang="en-US" smtClean="0"/>
              <a:pPr/>
              <a:t>2015/11/27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AF417E3-798C-414E-8A23-0704350592EC}" type="datetime1">
              <a:rPr kumimoji="1" lang="ja-JP" altLang="en-US" smtClean="0"/>
              <a:pPr/>
              <a:t>2015/11/27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lvl1pPr>
              <a:defRPr>
                <a:latin typeface="Times New Roman" pitchFamily="18" charset="0"/>
                <a:cs typeface="Times New Roman" pitchFamily="18" charset="0"/>
              </a:defRPr>
            </a:lvl1pPr>
            <a:lvl2pPr>
              <a:buFont typeface="Arial" pitchFamily="34" charset="0"/>
              <a:buChar char="»"/>
              <a:defRPr/>
            </a:lvl2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FD8E1EB-ACC3-46E6-8E84-551049B6EEDE}" type="datetime1">
              <a:rPr kumimoji="1" lang="ja-JP" altLang="en-US" smtClean="0"/>
              <a:pPr/>
              <a:t>2015/11/27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A1B5081E-A872-4378-9125-B95013AAF359}" type="datetime1">
              <a:rPr kumimoji="1" lang="ja-JP" altLang="en-US" smtClean="0"/>
              <a:pPr/>
              <a:t>2015/11/27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196752"/>
            <a:ext cx="4038600" cy="49294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196752"/>
            <a:ext cx="4038600" cy="49294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9B2B5637-F949-48A4-9F99-618D4B3489D8}" type="datetime1">
              <a:rPr kumimoji="1" lang="ja-JP" altLang="en-US" smtClean="0"/>
              <a:pPr/>
              <a:t>2015/11/27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BFF6B23B-3BCD-4B47-B2D4-2A5B8E211759}" type="datetime1">
              <a:rPr kumimoji="1" lang="ja-JP" altLang="en-US" smtClean="0"/>
              <a:pPr/>
              <a:t>2015/11/27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16DFFE8B-605A-4F4A-A2A0-72C2A8E6F71F}" type="datetime1">
              <a:rPr kumimoji="1" lang="ja-JP" altLang="en-US" smtClean="0"/>
              <a:pPr/>
              <a:t>2015/11/27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C88CDA0-042D-4166-9E7D-C5B075D2780C}" type="datetime1">
              <a:rPr kumimoji="1" lang="ja-JP" altLang="en-US" smtClean="0"/>
              <a:pPr/>
              <a:t>2015/11/27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840457DB-C0FE-4C80-901B-4983FA366C5B}" type="datetime1">
              <a:rPr kumimoji="1" lang="ja-JP" altLang="en-US" smtClean="0"/>
              <a:pPr/>
              <a:t>2015/11/27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C3E17A66-8A24-409E-B2FF-E2AC7C67A12D}" type="datetime1">
              <a:rPr kumimoji="1" lang="ja-JP" altLang="en-US" smtClean="0"/>
              <a:pPr/>
              <a:t>2015/11/27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 Target="../slides/slide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778098"/>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268760"/>
            <a:ext cx="8229600" cy="485740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30E15-1773-4A08-9B70-692A6C01DC2A}" type="datetime1">
              <a:rPr kumimoji="1" lang="ja-JP" altLang="en-US" smtClean="0"/>
              <a:pPr/>
              <a:t>2015/11/27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
        <p:nvSpPr>
          <p:cNvPr id="9" name="動作設定ボタン : ユーザー設定 8">
            <a:hlinkClick r:id="rId13" action="ppaction://hlinksldjump" highlightClick="1"/>
          </p:cNvPr>
          <p:cNvSpPr/>
          <p:nvPr userDrawn="1"/>
        </p:nvSpPr>
        <p:spPr>
          <a:xfrm>
            <a:off x="8316416" y="0"/>
            <a:ext cx="827584" cy="476672"/>
          </a:xfrm>
          <a:prstGeom prst="actionButtonBlank">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i="0" baseline="0" smtClean="0">
                <a:solidFill>
                  <a:schemeClr val="tx1"/>
                </a:solidFill>
              </a:rPr>
              <a:t>目次</a:t>
            </a:r>
            <a:endParaRPr kumimoji="1" lang="ja-JP" altLang="en-US" sz="2400" b="1" i="0" baseline="0">
              <a:solidFill>
                <a:schemeClr val="tx1"/>
              </a:solidFill>
            </a:endParaRPr>
          </a:p>
        </p:txBody>
      </p:sp>
      <p:sp>
        <p:nvSpPr>
          <p:cNvPr id="10" name="動作設定ボタン : ユーザー設定 9">
            <a:hlinkClick r:id="" action="ppaction://hlinkshowjump?jump=lastslideviewed" highlightClick="1"/>
          </p:cNvPr>
          <p:cNvSpPr/>
          <p:nvPr userDrawn="1"/>
        </p:nvSpPr>
        <p:spPr>
          <a:xfrm>
            <a:off x="8316416" y="476672"/>
            <a:ext cx="827584" cy="476672"/>
          </a:xfrm>
          <a:prstGeom prst="actionButtonBlank">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i="0" baseline="0" smtClean="0">
                <a:solidFill>
                  <a:schemeClr val="tx1"/>
                </a:solidFill>
              </a:rPr>
              <a:t>直前</a:t>
            </a:r>
            <a:endParaRPr kumimoji="1" lang="ja-JP" altLang="en-US" sz="2400" b="1" i="0" baseline="0">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spcBef>
          <a:spcPct val="0"/>
        </a:spcBef>
        <a:buNone/>
        <a:defRPr kumimoji="1" sz="3600" u="sng" kern="1200">
          <a:solidFill>
            <a:schemeClr val="tx1"/>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kumimoji="1" sz="28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kumimoji="1" sz="2400" kern="1200" baseline="0">
          <a:solidFill>
            <a:schemeClr val="tx1"/>
          </a:solidFill>
          <a:latin typeface="Times New Roman" pitchFamily="18" charset="0"/>
          <a:ea typeface="+mn-ea"/>
          <a:cs typeface="+mn-cs"/>
        </a:defRPr>
      </a:lvl3pPr>
      <a:lvl4pPr marL="1600200" indent="-228600" algn="l" defTabSz="914400" rtl="0" eaLnBrk="1" latinLnBrk="0" hangingPunct="1">
        <a:spcBef>
          <a:spcPct val="20000"/>
        </a:spcBef>
        <a:buFont typeface="Arial" pitchFamily="34" charset="0"/>
        <a:buChar char="–"/>
        <a:defRPr kumimoji="1" sz="2000" kern="1200" baseline="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lis.tsukuba.ac.jp/~hiraga/analysis2/resource/tools.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slis.tsukuba.ac.jp/~hiraga/analysis2/resource/MATLAB_manual.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0.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35.xml"/><Relationship Id="rId3" Type="http://schemas.openxmlformats.org/officeDocument/2006/relationships/slide" Target="slide6.xml"/><Relationship Id="rId7" Type="http://schemas.openxmlformats.org/officeDocument/2006/relationships/slide" Target="slide32.xml"/><Relationship Id="rId2" Type="http://schemas.openxmlformats.org/officeDocument/2006/relationships/slide" Target="slide4.xml"/><Relationship Id="rId1" Type="http://schemas.openxmlformats.org/officeDocument/2006/relationships/slideLayout" Target="../slideLayouts/slideLayout4.xml"/><Relationship Id="rId6" Type="http://schemas.openxmlformats.org/officeDocument/2006/relationships/slide" Target="slide25.xml"/><Relationship Id="rId5" Type="http://schemas.openxmlformats.org/officeDocument/2006/relationships/slide" Target="slide19.xml"/><Relationship Id="rId10" Type="http://schemas.openxmlformats.org/officeDocument/2006/relationships/slide" Target="slide67.xml"/><Relationship Id="rId4" Type="http://schemas.openxmlformats.org/officeDocument/2006/relationships/slide" Target="slide12.xml"/><Relationship Id="rId9" Type="http://schemas.openxmlformats.org/officeDocument/2006/relationships/slide" Target="slide5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slide" Target="slide53.xml"/><Relationship Id="rId3" Type="http://schemas.openxmlformats.org/officeDocument/2006/relationships/slide" Target="slide38.xml"/><Relationship Id="rId7" Type="http://schemas.openxmlformats.org/officeDocument/2006/relationships/slide" Target="slide50.xml"/><Relationship Id="rId2" Type="http://schemas.openxmlformats.org/officeDocument/2006/relationships/slide" Target="slide36.xml"/><Relationship Id="rId1" Type="http://schemas.openxmlformats.org/officeDocument/2006/relationships/slideLayout" Target="../slideLayouts/slideLayout2.xml"/><Relationship Id="rId6" Type="http://schemas.openxmlformats.org/officeDocument/2006/relationships/slide" Target="slide44.xml"/><Relationship Id="rId5" Type="http://schemas.openxmlformats.org/officeDocument/2006/relationships/slide" Target="slide42.xml"/><Relationship Id="rId4" Type="http://schemas.openxmlformats.org/officeDocument/2006/relationships/slide" Target="slide40.xml"/><Relationship Id="rId9" Type="http://schemas.openxmlformats.org/officeDocument/2006/relationships/slide" Target="slide5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file:///\\fs01\kyotu\hiraga.yuzuru.gf\public"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4.wmf"/></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6.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1.bin"/></Relationships>
</file>

<file path=ppt/slides/_rels/slide68.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oleObject" Target="../embeddings/oleObject13.bin"/><Relationship Id="rId7" Type="http://schemas.openxmlformats.org/officeDocument/2006/relationships/image" Target="../media/image24.e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3.emf"/><Relationship Id="rId5" Type="http://schemas.openxmlformats.org/officeDocument/2006/relationships/image" Target="../media/image22.emf"/><Relationship Id="rId4" Type="http://schemas.openxmlformats.org/officeDocument/2006/relationships/image" Target="../media/image20.wmf"/><Relationship Id="rId9" Type="http://schemas.openxmlformats.org/officeDocument/2006/relationships/image" Target="../media/image21.wmf"/></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196753"/>
            <a:ext cx="7772400" cy="2403698"/>
          </a:xfrm>
        </p:spPr>
        <p:txBody>
          <a:bodyPr>
            <a:normAutofit/>
          </a:bodyPr>
          <a:lstStyle/>
          <a:p>
            <a:pPr algn="ctr"/>
            <a:r>
              <a:rPr kumimoji="1" lang="en-US" altLang="ja-JP" sz="4400" u="none" smtClean="0"/>
              <a:t>Matlab </a:t>
            </a:r>
            <a:r>
              <a:rPr lang="ja-JP" altLang="en-US" sz="4400" u="none" smtClean="0"/>
              <a:t>プログラミングの手引き</a:t>
            </a:r>
            <a:endParaRPr kumimoji="1" lang="ja-JP" altLang="en-US" sz="4400" u="none"/>
          </a:p>
        </p:txBody>
      </p:sp>
      <p:sp>
        <p:nvSpPr>
          <p:cNvPr id="3" name="サブタイトル 2"/>
          <p:cNvSpPr>
            <a:spLocks noGrp="1"/>
          </p:cNvSpPr>
          <p:nvPr>
            <p:ph type="subTitle" idx="1"/>
          </p:nvPr>
        </p:nvSpPr>
        <p:spPr/>
        <p:txBody>
          <a:bodyPr/>
          <a:lstStyle/>
          <a:p>
            <a:r>
              <a:rPr kumimoji="1" lang="ja-JP" altLang="en-US" smtClean="0"/>
              <a:t>情報メディア創成学類</a:t>
            </a:r>
            <a:endParaRPr kumimoji="1" lang="en-US" altLang="ja-JP" smtClean="0"/>
          </a:p>
          <a:p>
            <a:r>
              <a:rPr lang="ja-JP" altLang="en-US" smtClean="0"/>
              <a:t>平賀　譲</a:t>
            </a:r>
            <a:endParaRPr lang="en-US" altLang="ja-JP" smtClean="0"/>
          </a:p>
          <a:p>
            <a:r>
              <a:rPr lang="en-US" altLang="ja-JP" smtClean="0">
                <a:latin typeface="Arial" pitchFamily="34" charset="0"/>
                <a:cs typeface="Arial" pitchFamily="34" charset="0"/>
              </a:rPr>
              <a:t>hiraga@slis.tsukuba.ac.jp</a:t>
            </a:r>
            <a:endParaRPr kumimoji="1" lang="ja-JP" altLang="en-US">
              <a:latin typeface="Arial" pitchFamily="34" charset="0"/>
              <a:cs typeface="Arial" pitchFamily="34" charset="0"/>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MATLAB </a:t>
            </a:r>
            <a:r>
              <a:rPr kumimoji="1" lang="ja-JP" altLang="en-US" smtClean="0"/>
              <a:t>（４）：　資料等</a:t>
            </a:r>
            <a:endParaRPr kumimoji="1" lang="ja-JP" altLang="en-US"/>
          </a:p>
        </p:txBody>
      </p:sp>
      <p:sp>
        <p:nvSpPr>
          <p:cNvPr id="3" name="コンテンツ プレースホルダ 2"/>
          <p:cNvSpPr>
            <a:spLocks noGrp="1"/>
          </p:cNvSpPr>
          <p:nvPr>
            <p:ph idx="1"/>
          </p:nvPr>
        </p:nvSpPr>
        <p:spPr/>
        <p:txBody>
          <a:bodyPr>
            <a:normAutofit/>
          </a:bodyPr>
          <a:lstStyle/>
          <a:p>
            <a:r>
              <a:rPr kumimoji="1" lang="en-US" altLang="ja-JP" dirty="0" err="1" smtClean="0"/>
              <a:t>Matlab</a:t>
            </a:r>
            <a:r>
              <a:rPr kumimoji="1" lang="en-US" altLang="ja-JP" dirty="0" smtClean="0"/>
              <a:t> </a:t>
            </a:r>
            <a:r>
              <a:rPr kumimoji="1" lang="ja-JP" altLang="en-US" dirty="0" smtClean="0"/>
              <a:t>についての入門資料は、</a:t>
            </a:r>
            <a:r>
              <a:rPr lang="en-US" altLang="ja-JP" dirty="0" err="1" smtClean="0"/>
              <a:t>manaba</a:t>
            </a:r>
            <a:r>
              <a:rPr lang="en-US" altLang="ja-JP" dirty="0" smtClean="0"/>
              <a:t> </a:t>
            </a:r>
            <a:r>
              <a:rPr lang="ja-JP" altLang="en-US" dirty="0" smtClean="0"/>
              <a:t>等にもコピーしておくが、とりあえず以下を参照。</a:t>
            </a:r>
            <a:endParaRPr lang="en-US" altLang="ja-JP" dirty="0" smtClean="0"/>
          </a:p>
          <a:p>
            <a:pPr lvl="1"/>
            <a:r>
              <a:rPr lang="en-US" altLang="ja-JP" dirty="0" smtClean="0">
                <a:hlinkClick r:id="rId3"/>
              </a:rPr>
              <a:t>http://www.slis.tsukuba.ac.jp/~hiraga/analysis2/resource/tools.shtml</a:t>
            </a:r>
            <a:r>
              <a:rPr lang="en-US" altLang="ja-JP" dirty="0" smtClean="0"/>
              <a:t/>
            </a:r>
            <a:br>
              <a:rPr lang="en-US" altLang="ja-JP" dirty="0" smtClean="0"/>
            </a:br>
            <a:endParaRPr lang="en-US" altLang="ja-JP" dirty="0" smtClean="0"/>
          </a:p>
          <a:p>
            <a:pPr lvl="1"/>
            <a:r>
              <a:rPr kumimoji="1" lang="ja-JP" altLang="en-US" dirty="0" smtClean="0"/>
              <a:t>特に中野「</a:t>
            </a:r>
            <a:r>
              <a:rPr kumimoji="1" lang="en-US" altLang="ja-JP" dirty="0" smtClean="0"/>
              <a:t>MATLAB </a:t>
            </a:r>
            <a:r>
              <a:rPr kumimoji="1" lang="ja-JP" altLang="en-US" dirty="0" smtClean="0"/>
              <a:t>簡易マニュアル」</a:t>
            </a:r>
            <a:r>
              <a:rPr lang="en-US" altLang="ja-JP" dirty="0" smtClean="0"/>
              <a:t/>
            </a:r>
            <a:br>
              <a:rPr lang="en-US" altLang="ja-JP" dirty="0" smtClean="0"/>
            </a:br>
            <a:r>
              <a:rPr lang="en-US" altLang="ja-JP" dirty="0" smtClean="0">
                <a:hlinkClick r:id="rId4"/>
              </a:rPr>
              <a:t>http://www.slis.tsukuba.ac.jp/~hiraga/analysis2/resource/MATLAB_manual.pdf</a:t>
            </a:r>
            <a:r>
              <a:rPr lang="en-US" altLang="ja-JP" dirty="0" smtClean="0"/>
              <a:t/>
            </a:r>
            <a:br>
              <a:rPr lang="en-US" altLang="ja-JP" dirty="0" smtClean="0"/>
            </a:br>
            <a:endParaRPr lang="en-US" altLang="ja-JP" dirty="0" smtClean="0"/>
          </a:p>
          <a:p>
            <a:pPr lvl="1"/>
            <a:r>
              <a:rPr lang="ja-JP" altLang="en-US" dirty="0" smtClean="0"/>
              <a:t>これらは音響データの解析等に使用できる。</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88846A6E-6D42-4AFD-82C9-0CB37DC24E62}" type="slidenum">
              <a:rPr lang="en-US" altLang="ja-JP" smtClean="0"/>
              <a:pPr>
                <a:defRPr/>
              </a:pPr>
              <a:t>10</a:t>
            </a:fld>
            <a:endParaRPr lang="en-US" altLang="ja-JP"/>
          </a:p>
        </p:txBody>
      </p:sp>
    </p:spTree>
    <p:extLst>
      <p:ext uri="{BB962C8B-B14F-4D97-AF65-F5344CB8AC3E}">
        <p14:creationId xmlns:p14="http://schemas.microsoft.com/office/powerpoint/2010/main" val="4021936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spTree>
    <p:extLst>
      <p:ext uri="{BB962C8B-B14F-4D97-AF65-F5344CB8AC3E}">
        <p14:creationId xmlns:p14="http://schemas.microsoft.com/office/powerpoint/2010/main" val="37093093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配列：データ型</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配列：　ここでは縦ベクトル（</a:t>
            </a:r>
            <a:r>
              <a:rPr kumimoji="1" lang="en-US" altLang="ja-JP" smtClean="0"/>
              <a:t>1×N</a:t>
            </a:r>
            <a:r>
              <a:rPr kumimoji="1" lang="ja-JP" altLang="en-US" smtClean="0"/>
              <a:t>行列）ないし横ベクトル（</a:t>
            </a:r>
            <a:r>
              <a:rPr kumimoji="1" lang="en-US" altLang="ja-JP" smtClean="0"/>
              <a:t>N×1</a:t>
            </a:r>
            <a:r>
              <a:rPr kumimoji="1" lang="ja-JP" altLang="en-US" smtClean="0"/>
              <a:t>行列）のいずれかを指す。</a:t>
            </a:r>
            <a:endParaRPr kumimoji="1" lang="en-US" altLang="ja-JP" smtClean="0"/>
          </a:p>
          <a:p>
            <a:r>
              <a:rPr kumimoji="1" lang="en-US" altLang="ja-JP" smtClean="0"/>
              <a:t>Matlab </a:t>
            </a:r>
            <a:r>
              <a:rPr kumimoji="1" lang="ja-JP" altLang="en-US" smtClean="0"/>
              <a:t>の関数への引数、配列参照</a:t>
            </a:r>
            <a:r>
              <a:rPr lang="ja-JP" altLang="en-US" smtClean="0"/>
              <a:t>などでは</a:t>
            </a:r>
            <a:r>
              <a:rPr lang="en-US" altLang="ja-JP" smtClean="0"/>
              <a:t/>
            </a:r>
            <a:br>
              <a:rPr lang="en-US" altLang="ja-JP" smtClean="0"/>
            </a:br>
            <a:r>
              <a:rPr kumimoji="1" lang="ja-JP" altLang="en-US" smtClean="0"/>
              <a:t>縦・横ベクトルのどちらの場合にも同じ式が使える。</a:t>
            </a:r>
            <a:r>
              <a:rPr lang="en-US" altLang="ja-JP" smtClean="0"/>
              <a:t/>
            </a:r>
            <a:br>
              <a:rPr lang="en-US" altLang="ja-JP" smtClean="0"/>
            </a:br>
            <a:r>
              <a:rPr lang="ja-JP" altLang="en-US" smtClean="0"/>
              <a:t>⇒　そのような場合については「配列」と総称する。</a:t>
            </a:r>
            <a:endParaRPr lang="en-US" altLang="ja-JP" smtClean="0"/>
          </a:p>
          <a:p>
            <a:r>
              <a:rPr kumimoji="1" lang="ja-JP" altLang="en-US" smtClean="0"/>
              <a:t>以下では説明例として次の </a:t>
            </a:r>
            <a:r>
              <a:rPr kumimoji="1" lang="en-US" altLang="ja-JP" smtClean="0"/>
              <a:t>x, y </a:t>
            </a:r>
            <a:r>
              <a:rPr kumimoji="1" lang="ja-JP" altLang="en-US" smtClean="0"/>
              <a:t>を用いる。</a:t>
            </a:r>
            <a:endParaRPr kumimoji="1" lang="en-US" altLang="ja-JP" smtClean="0"/>
          </a:p>
          <a:p>
            <a:pPr lvl="1"/>
            <a:r>
              <a:rPr lang="en-US" altLang="ja-JP" smtClean="0"/>
              <a:t>x = 1:4; y = x’;    % ’(single quote) </a:t>
            </a:r>
            <a:r>
              <a:rPr lang="ja-JP" altLang="en-US" smtClean="0"/>
              <a:t>は転置演算</a:t>
            </a:r>
            <a:endParaRPr lang="en-US" altLang="ja-JP" smtClean="0"/>
          </a:p>
          <a:p>
            <a:pPr lvl="1"/>
            <a:endParaRPr kumimoji="1" lang="en-US" altLang="ja-JP" smtClean="0"/>
          </a:p>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graphicFrame>
        <p:nvGraphicFramePr>
          <p:cNvPr id="5" name="オブジェクト 4"/>
          <p:cNvGraphicFramePr>
            <a:graphicFrameLocks noChangeAspect="1"/>
          </p:cNvGraphicFramePr>
          <p:nvPr/>
        </p:nvGraphicFramePr>
        <p:xfrm>
          <a:off x="2411760" y="4653135"/>
          <a:ext cx="3168352" cy="1933231"/>
        </p:xfrm>
        <a:graphic>
          <a:graphicData uri="http://schemas.openxmlformats.org/presentationml/2006/ole">
            <mc:AlternateContent xmlns:mc="http://schemas.openxmlformats.org/markup-compatibility/2006">
              <mc:Choice xmlns:v="urn:schemas-microsoft-com:vml" Requires="v">
                <p:oleObj spid="_x0000_s37895" name="数式" r:id="rId3" imgW="1498320" imgH="914400" progId="Equation.3">
                  <p:embed/>
                </p:oleObj>
              </mc:Choice>
              <mc:Fallback>
                <p:oleObj name="数式" r:id="rId3" imgW="149832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760" y="4653135"/>
                        <a:ext cx="3168352" cy="19332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配列：　作り方</a:t>
            </a:r>
            <a:endParaRPr kumimoji="1" lang="ja-JP" altLang="en-US"/>
          </a:p>
        </p:txBody>
      </p:sp>
      <p:sp>
        <p:nvSpPr>
          <p:cNvPr id="3" name="コンテンツ プレースホルダ 2"/>
          <p:cNvSpPr>
            <a:spLocks noGrp="1"/>
          </p:cNvSpPr>
          <p:nvPr>
            <p:ph idx="1"/>
          </p:nvPr>
        </p:nvSpPr>
        <p:spPr>
          <a:xfrm>
            <a:off x="457200" y="1124744"/>
            <a:ext cx="8229600" cy="5472608"/>
          </a:xfrm>
        </p:spPr>
        <p:txBody>
          <a:bodyPr>
            <a:normAutofit/>
          </a:bodyPr>
          <a:lstStyle/>
          <a:p>
            <a:r>
              <a:rPr lang="ja-JP" altLang="en-US" smtClean="0"/>
              <a:t>配列を作る基本的な方法は下表の通り。</a:t>
            </a:r>
            <a:endParaRPr lang="en-US" altLang="ja-JP" smtClean="0"/>
          </a:p>
          <a:p>
            <a:endParaRPr kumimoji="1" lang="en-US" altLang="ja-JP" smtClean="0"/>
          </a:p>
          <a:p>
            <a:endParaRPr lang="en-US" altLang="ja-JP" smtClean="0"/>
          </a:p>
          <a:p>
            <a:endParaRPr kumimoji="1" lang="en-US" altLang="ja-JP" smtClean="0"/>
          </a:p>
          <a:p>
            <a:endParaRPr lang="en-US" altLang="ja-JP" smtClean="0"/>
          </a:p>
          <a:p>
            <a:endParaRPr kumimoji="1" lang="en-US" altLang="ja-JP" smtClean="0"/>
          </a:p>
          <a:p>
            <a:r>
              <a:rPr kumimoji="1" lang="ja-JP" altLang="en-US" smtClean="0"/>
              <a:t>要素指定内でカンマは横方向の区切り（省略可）、セミコロンは縦方向の区切りを表す。</a:t>
            </a:r>
            <a:endParaRPr kumimoji="1" lang="en-US" altLang="ja-JP" smtClean="0"/>
          </a:p>
          <a:p>
            <a:r>
              <a:rPr lang="ja-JP" altLang="en-US" smtClean="0"/>
              <a:t>コロン演算子は横ベクトルしか作ることができないので、縦ベクトルにするにはあとで転置する。</a:t>
            </a:r>
            <a:endParaRPr lang="en-US" altLang="ja-JP" smtClean="0"/>
          </a:p>
          <a:p>
            <a:r>
              <a:rPr kumimoji="1" lang="ja-JP" altLang="en-US" smtClean="0"/>
              <a:t>コロン演算子については </a:t>
            </a:r>
            <a:r>
              <a:rPr kumimoji="1" lang="en-US" altLang="ja-JP" smtClean="0"/>
              <a:t>XXX </a:t>
            </a:r>
            <a:r>
              <a:rPr kumimoji="1" lang="ja-JP" altLang="en-US" smtClean="0"/>
              <a:t>も参照。</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a:p>
        </p:txBody>
      </p:sp>
      <p:graphicFrame>
        <p:nvGraphicFramePr>
          <p:cNvPr id="6" name="コンテンツ プレースホルダ 4"/>
          <p:cNvGraphicFramePr>
            <a:graphicFrameLocks/>
          </p:cNvGraphicFramePr>
          <p:nvPr/>
        </p:nvGraphicFramePr>
        <p:xfrm>
          <a:off x="1043608" y="1772816"/>
          <a:ext cx="6563073" cy="2225040"/>
        </p:xfrm>
        <a:graphic>
          <a:graphicData uri="http://schemas.openxmlformats.org/drawingml/2006/table">
            <a:tbl>
              <a:tblPr firstRow="1" bandRow="1">
                <a:tableStyleId>{5940675A-B579-460E-94D1-54222C63F5DA}</a:tableStyleId>
              </a:tblPr>
              <a:tblGrid>
                <a:gridCol w="3166684"/>
                <a:gridCol w="1722783"/>
                <a:gridCol w="1673606"/>
              </a:tblGrid>
              <a:tr h="370840">
                <a:tc>
                  <a:txBody>
                    <a:bodyPr/>
                    <a:lstStyle/>
                    <a:p>
                      <a:endParaRPr kumimoji="1" lang="ja-JP" altLang="en-US"/>
                    </a:p>
                  </a:txBody>
                  <a:tcPr/>
                </a:tc>
                <a:tc>
                  <a:txBody>
                    <a:bodyPr/>
                    <a:lstStyle/>
                    <a:p>
                      <a:r>
                        <a:rPr kumimoji="1" lang="ja-JP" altLang="en-US" smtClean="0"/>
                        <a:t>横ベクトル</a:t>
                      </a:r>
                      <a:endParaRPr kumimoji="1" lang="ja-JP" altLang="en-US"/>
                    </a:p>
                  </a:txBody>
                  <a:tcPr/>
                </a:tc>
                <a:tc>
                  <a:txBody>
                    <a:bodyPr/>
                    <a:lstStyle/>
                    <a:p>
                      <a:r>
                        <a:rPr kumimoji="1" lang="ja-JP" altLang="en-US" smtClean="0"/>
                        <a:t>縦ベクトル</a:t>
                      </a:r>
                      <a:endParaRPr kumimoji="1" lang="ja-JP" altLang="en-US"/>
                    </a:p>
                  </a:txBody>
                  <a:tcPr/>
                </a:tc>
              </a:tr>
              <a:tr h="370840">
                <a:tc>
                  <a:txBody>
                    <a:bodyPr/>
                    <a:lstStyle/>
                    <a:p>
                      <a:r>
                        <a:rPr kumimoji="1" lang="ja-JP" altLang="en-US" smtClean="0"/>
                        <a:t>要素の直接指定</a:t>
                      </a:r>
                      <a:endParaRPr kumimoji="1" lang="ja-JP" altLang="en-US"/>
                    </a:p>
                  </a:txBody>
                  <a:tcPr/>
                </a:tc>
                <a:tc>
                  <a:txBody>
                    <a:bodyPr/>
                    <a:lstStyle/>
                    <a:p>
                      <a:r>
                        <a:rPr kumimoji="1" lang="en-US" altLang="ja-JP" smtClean="0"/>
                        <a:t>[ 1 2 3 4]</a:t>
                      </a:r>
                      <a:endParaRPr kumimoji="1" lang="ja-JP" altLang="en-US"/>
                    </a:p>
                  </a:txBody>
                  <a:tcPr/>
                </a:tc>
                <a:tc>
                  <a:txBody>
                    <a:bodyPr/>
                    <a:lstStyle/>
                    <a:p>
                      <a:r>
                        <a:rPr kumimoji="1" lang="en-US" altLang="ja-JP" smtClean="0"/>
                        <a:t>[ 1; 2; 3;</a:t>
                      </a:r>
                      <a:r>
                        <a:rPr kumimoji="1" lang="en-US" altLang="ja-JP" baseline="0" smtClean="0"/>
                        <a:t> 4]</a:t>
                      </a:r>
                      <a:endParaRPr kumimoji="1" lang="ja-JP" altLang="en-US"/>
                    </a:p>
                  </a:txBody>
                  <a:tcPr/>
                </a:tc>
              </a:tr>
              <a:tr h="370840">
                <a:tc>
                  <a:txBody>
                    <a:bodyPr/>
                    <a:lstStyle/>
                    <a:p>
                      <a:r>
                        <a:rPr kumimoji="1" lang="ja-JP" altLang="en-US" smtClean="0"/>
                        <a:t>コロン演算子</a:t>
                      </a:r>
                      <a:endParaRPr kumimoji="1" lang="ja-JP" altLang="en-US"/>
                    </a:p>
                  </a:txBody>
                  <a:tcPr/>
                </a:tc>
                <a:tc>
                  <a:txBody>
                    <a:bodyPr/>
                    <a:lstStyle/>
                    <a:p>
                      <a:r>
                        <a:rPr kumimoji="1" lang="en-US" altLang="ja-JP" smtClean="0"/>
                        <a:t>1:4</a:t>
                      </a:r>
                      <a:endParaRPr kumimoji="1" lang="ja-JP" altLang="en-US"/>
                    </a:p>
                  </a:txBody>
                  <a:tcPr/>
                </a:tc>
                <a:tc>
                  <a:txBody>
                    <a:bodyPr/>
                    <a:lstStyle/>
                    <a:p>
                      <a:r>
                        <a:rPr kumimoji="1" lang="en-US" altLang="ja-JP" smtClean="0"/>
                        <a:t>(1:4)’</a:t>
                      </a:r>
                      <a:endParaRPr kumimoji="1" lang="ja-JP" altLang="en-US"/>
                    </a:p>
                  </a:txBody>
                  <a:tcPr/>
                </a:tc>
              </a:tr>
              <a:tr h="370840">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370840">
                <a:tc>
                  <a:txBody>
                    <a:bodyPr/>
                    <a:lstStyle/>
                    <a:p>
                      <a:r>
                        <a:rPr kumimoji="1" lang="ja-JP" altLang="en-US" smtClean="0"/>
                        <a:t>ゼロ配列（要素がすべて </a:t>
                      </a:r>
                      <a:r>
                        <a:rPr kumimoji="1" lang="en-US" altLang="ja-JP" smtClean="0"/>
                        <a:t>0</a:t>
                      </a:r>
                      <a:r>
                        <a:rPr kumimoji="1" lang="ja-JP" altLang="en-US" smtClean="0"/>
                        <a:t>）</a:t>
                      </a:r>
                      <a:endParaRPr kumimoji="1" lang="ja-JP" altLang="en-US"/>
                    </a:p>
                  </a:txBody>
                  <a:tcPr/>
                </a:tc>
                <a:tc>
                  <a:txBody>
                    <a:bodyPr/>
                    <a:lstStyle/>
                    <a:p>
                      <a:r>
                        <a:rPr kumimoji="1" lang="en-US" altLang="ja-JP" smtClean="0"/>
                        <a:t>zeros(1, 4)</a:t>
                      </a:r>
                      <a:endParaRPr kumimoji="1" lang="ja-JP" altLang="en-US"/>
                    </a:p>
                  </a:txBody>
                  <a:tcPr/>
                </a:tc>
                <a:tc>
                  <a:txBody>
                    <a:bodyPr/>
                    <a:lstStyle/>
                    <a:p>
                      <a:r>
                        <a:rPr kumimoji="1" lang="en-US" altLang="ja-JP" smtClean="0"/>
                        <a:t>zeros(4,1)</a:t>
                      </a:r>
                      <a:endParaRPr kumimoji="1" lang="ja-JP" altLang="en-US"/>
                    </a:p>
                  </a:txBody>
                  <a:tcPr/>
                </a:tc>
              </a:tr>
              <a:tr h="370840">
                <a:tc>
                  <a:txBody>
                    <a:bodyPr/>
                    <a:lstStyle/>
                    <a:p>
                      <a:r>
                        <a:rPr kumimoji="1" lang="ja-JP" altLang="en-US" smtClean="0"/>
                        <a:t>１配列（要素がすべて </a:t>
                      </a:r>
                      <a:r>
                        <a:rPr kumimoji="1" lang="en-US" altLang="ja-JP" smtClean="0"/>
                        <a:t>1</a:t>
                      </a:r>
                      <a:r>
                        <a:rPr kumimoji="1" lang="ja-JP" altLang="en-US" smtClean="0"/>
                        <a:t>）</a:t>
                      </a:r>
                      <a:endParaRPr kumimoji="1" lang="ja-JP" altLang="en-US"/>
                    </a:p>
                  </a:txBody>
                  <a:tcPr/>
                </a:tc>
                <a:tc>
                  <a:txBody>
                    <a:bodyPr/>
                    <a:lstStyle/>
                    <a:p>
                      <a:r>
                        <a:rPr kumimoji="1" lang="en-US" altLang="ja-JP" smtClean="0"/>
                        <a:t>ones(1,4)</a:t>
                      </a:r>
                      <a:endParaRPr kumimoji="1" lang="ja-JP" altLang="en-US"/>
                    </a:p>
                  </a:txBody>
                  <a:tcPr/>
                </a:tc>
                <a:tc>
                  <a:txBody>
                    <a:bodyPr/>
                    <a:lstStyle/>
                    <a:p>
                      <a:r>
                        <a:rPr kumimoji="1" lang="en-US" altLang="ja-JP" smtClean="0"/>
                        <a:t>ones(4,1)</a:t>
                      </a:r>
                      <a:endParaRPr kumimoji="1" lang="ja-JP" altLang="en-US"/>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配列：　要素参照</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a:bodyPr>
          <a:lstStyle/>
          <a:p>
            <a:r>
              <a:rPr lang="ja-JP" altLang="en-US" smtClean="0"/>
              <a:t>要素参照はどちらも同じ形で書くことができ、結果も期待される値になる。配列要素への代入も同じ。</a:t>
            </a:r>
            <a:endParaRPr lang="en-US" altLang="ja-JP" smtClean="0"/>
          </a:p>
          <a:p>
            <a:pPr lvl="1"/>
            <a:r>
              <a:rPr lang="en-US" altLang="ja-JP" smtClean="0"/>
              <a:t>x(3) </a:t>
            </a:r>
            <a:r>
              <a:rPr lang="ja-JP" altLang="en-US" smtClean="0"/>
              <a:t>→ </a:t>
            </a:r>
            <a:r>
              <a:rPr lang="en-US" altLang="ja-JP" smtClean="0"/>
              <a:t>3</a:t>
            </a:r>
            <a:r>
              <a:rPr lang="ja-JP" altLang="en-US" smtClean="0"/>
              <a:t>　　　</a:t>
            </a:r>
            <a:r>
              <a:rPr lang="en-US" altLang="ja-JP" smtClean="0"/>
              <a:t>y(3) </a:t>
            </a:r>
            <a:r>
              <a:rPr lang="ja-JP" altLang="en-US" smtClean="0"/>
              <a:t>→ </a:t>
            </a:r>
            <a:r>
              <a:rPr lang="en-US" altLang="ja-JP" smtClean="0"/>
              <a:t>3</a:t>
            </a:r>
          </a:p>
          <a:p>
            <a:pPr lvl="1"/>
            <a:r>
              <a:rPr lang="en-US" altLang="ja-JP" smtClean="0"/>
              <a:t>x(3) = 5;  y(3) = 2;</a:t>
            </a:r>
          </a:p>
          <a:p>
            <a:r>
              <a:rPr lang="ja-JP" altLang="en-US" smtClean="0"/>
              <a:t>部分列の参照についても同様だが、結果は元の配列の縦・横と同じになる。</a:t>
            </a:r>
            <a:endParaRPr lang="en-US" altLang="ja-JP" smtClean="0"/>
          </a:p>
          <a:p>
            <a:pPr lvl="1"/>
            <a:r>
              <a:rPr lang="en-US" altLang="ja-JP" smtClean="0"/>
              <a:t> </a:t>
            </a:r>
          </a:p>
          <a:p>
            <a:r>
              <a:rPr lang="ja-JP" altLang="en-US" smtClean="0"/>
              <a:t>そのままで代入もできる。</a:t>
            </a:r>
            <a:endParaRPr lang="en-US" altLang="ja-JP" smtClean="0"/>
          </a:p>
          <a:p>
            <a:pPr lvl="1"/>
            <a:r>
              <a:rPr lang="en-US" altLang="ja-JP" smtClean="0"/>
              <a:t>x(2:3) = y(3:4)</a:t>
            </a:r>
          </a:p>
          <a:p>
            <a:pPr lvl="1"/>
            <a:r>
              <a:rPr lang="en-US" altLang="ja-JP" smtClean="0"/>
              <a:t>x </a:t>
            </a:r>
            <a:r>
              <a:rPr lang="ja-JP" altLang="en-US" smtClean="0"/>
              <a:t>→ </a:t>
            </a:r>
            <a:r>
              <a:rPr lang="en-US" altLang="ja-JP" smtClean="0"/>
              <a:t>[ 1 3 4 4 ] </a:t>
            </a:r>
            <a:r>
              <a:rPr lang="ja-JP" altLang="en-US" smtClean="0"/>
              <a:t>　（</a:t>
            </a:r>
            <a:r>
              <a:rPr lang="en-US" altLang="ja-JP" smtClean="0"/>
              <a:t>2, 3 </a:t>
            </a:r>
            <a:r>
              <a:rPr lang="ja-JP" altLang="en-US" smtClean="0"/>
              <a:t>要素が </a:t>
            </a:r>
            <a:r>
              <a:rPr lang="en-US" altLang="ja-JP" smtClean="0"/>
              <a:t>[3 4] </a:t>
            </a:r>
            <a:r>
              <a:rPr lang="ja-JP" altLang="en-US" smtClean="0"/>
              <a:t>になる）</a:t>
            </a:r>
            <a:endParaRPr lang="en-US" altLang="ja-JP" smtClean="0"/>
          </a:p>
          <a:p>
            <a:pPr lvl="1"/>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a:p>
        </p:txBody>
      </p:sp>
      <p:graphicFrame>
        <p:nvGraphicFramePr>
          <p:cNvPr id="36866" name="Object 2"/>
          <p:cNvGraphicFramePr>
            <a:graphicFrameLocks noChangeAspect="1"/>
          </p:cNvGraphicFramePr>
          <p:nvPr/>
        </p:nvGraphicFramePr>
        <p:xfrm>
          <a:off x="1259632" y="3933056"/>
          <a:ext cx="4709740" cy="1008112"/>
        </p:xfrm>
        <a:graphic>
          <a:graphicData uri="http://schemas.openxmlformats.org/presentationml/2006/ole">
            <mc:AlternateContent xmlns:mc="http://schemas.openxmlformats.org/markup-compatibility/2006">
              <mc:Choice xmlns:v="urn:schemas-microsoft-com:vml" Requires="v">
                <p:oleObj spid="_x0000_s36871" name="数式" r:id="rId3" imgW="2133360" imgH="457200" progId="Equation.3">
                  <p:embed/>
                </p:oleObj>
              </mc:Choice>
              <mc:Fallback>
                <p:oleObj name="数式" r:id="rId3" imgW="213336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3933056"/>
                        <a:ext cx="4709740" cy="1008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配列：　</a:t>
            </a:r>
            <a:r>
              <a:rPr lang="ja-JP" altLang="en-US" smtClean="0"/>
              <a:t>関数引数</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fontScale="92500" lnSpcReduction="10000"/>
          </a:bodyPr>
          <a:lstStyle/>
          <a:p>
            <a:r>
              <a:rPr kumimoji="1" lang="ja-JP" altLang="en-US" smtClean="0"/>
              <a:t>多くの関数では、引数に縦ベクトル・横ベクトルのいずれを与えても同じ結果になる。</a:t>
            </a:r>
            <a:endParaRPr kumimoji="1" lang="en-US" altLang="ja-JP" smtClean="0"/>
          </a:p>
          <a:p>
            <a:pPr lvl="1"/>
            <a:r>
              <a:rPr lang="en-US" altLang="ja-JP" smtClean="0"/>
              <a:t>plot(x)  </a:t>
            </a:r>
            <a:r>
              <a:rPr lang="ja-JP" altLang="en-US" smtClean="0"/>
              <a:t>と </a:t>
            </a:r>
            <a:r>
              <a:rPr lang="en-US" altLang="ja-JP" smtClean="0"/>
              <a:t>plot(y) </a:t>
            </a:r>
            <a:r>
              <a:rPr lang="ja-JP" altLang="en-US" smtClean="0"/>
              <a:t>とは同じ結果になる。</a:t>
            </a:r>
            <a:endParaRPr lang="en-US" altLang="ja-JP" smtClean="0"/>
          </a:p>
          <a:p>
            <a:pPr lvl="1"/>
            <a:r>
              <a:rPr lang="ja-JP" altLang="en-US" smtClean="0"/>
              <a:t>ベクトル対応関数（次スライド参照）、例えば </a:t>
            </a:r>
            <a:r>
              <a:rPr lang="en-US" altLang="ja-JP" smtClean="0"/>
              <a:t>sin </a:t>
            </a:r>
            <a:r>
              <a:rPr lang="ja-JP" altLang="en-US" smtClean="0"/>
              <a:t>は、縦・横ベクトルどちらでも実行でき、結果も縦・横ベクトルになる</a:t>
            </a:r>
            <a:endParaRPr lang="en-US" altLang="ja-JP" smtClean="0"/>
          </a:p>
          <a:p>
            <a:pPr lvl="1"/>
            <a:r>
              <a:rPr kumimoji="1" lang="en-US" altLang="ja-JP" smtClean="0"/>
              <a:t>sin(x) </a:t>
            </a:r>
            <a:r>
              <a:rPr kumimoji="1" lang="ja-JP" altLang="en-US" smtClean="0"/>
              <a:t>→ </a:t>
            </a:r>
            <a:r>
              <a:rPr kumimoji="1" lang="en-US" altLang="ja-JP" smtClean="0"/>
              <a:t>[sin(1) sin(2) sin(3) sin(4)]</a:t>
            </a:r>
            <a:r>
              <a:rPr kumimoji="1" lang="ja-JP" altLang="en-US" smtClean="0"/>
              <a:t>　（の値）</a:t>
            </a:r>
            <a:endParaRPr kumimoji="1" lang="en-US" altLang="ja-JP" smtClean="0"/>
          </a:p>
          <a:p>
            <a:pPr lvl="1"/>
            <a:r>
              <a:rPr lang="en-US" altLang="ja-JP" smtClean="0"/>
              <a:t>sin(y) </a:t>
            </a:r>
            <a:r>
              <a:rPr lang="ja-JP" altLang="en-US" smtClean="0"/>
              <a:t>→ 上を縦ベクトルに転置したもの</a:t>
            </a:r>
            <a:endParaRPr lang="en-US" altLang="ja-JP" smtClean="0"/>
          </a:p>
          <a:p>
            <a:pPr lvl="1"/>
            <a:r>
              <a:rPr lang="en-US" altLang="ja-JP" smtClean="0"/>
              <a:t>wavplay, wavwrite </a:t>
            </a:r>
            <a:r>
              <a:rPr lang="ja-JP" altLang="en-US" smtClean="0"/>
              <a:t>等も同じ</a:t>
            </a:r>
            <a:endParaRPr lang="en-US" altLang="ja-JP" smtClean="0"/>
          </a:p>
          <a:p>
            <a:r>
              <a:rPr lang="ja-JP" altLang="en-US" smtClean="0"/>
              <a:t>関数によってはうまく動かない場合もあるので注意。</a:t>
            </a:r>
            <a:endParaRPr lang="en-US" altLang="ja-JP" smtClean="0"/>
          </a:p>
          <a:p>
            <a:r>
              <a:rPr lang="ja-JP" altLang="en-US" smtClean="0"/>
              <a:t>特に自分で定義した関数の場合、そもそもベクトル対応してないのが普通。</a:t>
            </a:r>
          </a:p>
          <a:p>
            <a:pPr lvl="1"/>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配列：　参考：ベクトル対応関数</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数値 </a:t>
            </a:r>
            <a:r>
              <a:rPr kumimoji="1" lang="en-US" altLang="ja-JP" smtClean="0"/>
              <a:t>a </a:t>
            </a:r>
            <a:r>
              <a:rPr kumimoji="1" lang="ja-JP" altLang="en-US" smtClean="0"/>
              <a:t>に対し関数値 </a:t>
            </a:r>
            <a:r>
              <a:rPr kumimoji="1" lang="en-US" altLang="ja-JP" smtClean="0"/>
              <a:t>f(a) </a:t>
            </a:r>
            <a:r>
              <a:rPr kumimoji="1" lang="ja-JP" altLang="en-US" smtClean="0"/>
              <a:t>を返す関数 </a:t>
            </a:r>
            <a:r>
              <a:rPr kumimoji="1" lang="en-US" altLang="ja-JP" smtClean="0"/>
              <a:t>f(x) </a:t>
            </a:r>
            <a:r>
              <a:rPr kumimoji="1" lang="ja-JP" altLang="en-US" smtClean="0"/>
              <a:t>に対し、</a:t>
            </a:r>
            <a:r>
              <a:rPr lang="en-US" altLang="ja-JP" smtClean="0"/>
              <a:t/>
            </a:r>
            <a:br>
              <a:rPr lang="en-US" altLang="ja-JP" smtClean="0"/>
            </a:br>
            <a:r>
              <a:rPr lang="ja-JP" altLang="en-US" smtClean="0"/>
              <a:t>引数にベクトル </a:t>
            </a:r>
            <a:r>
              <a:rPr lang="en-US" altLang="ja-JP" smtClean="0"/>
              <a:t>[a b c ...] </a:t>
            </a:r>
            <a:r>
              <a:rPr lang="ja-JP" altLang="en-US" smtClean="0"/>
              <a:t>を与えた場合に、</a:t>
            </a:r>
            <a:endParaRPr lang="en-US" altLang="ja-JP" smtClean="0"/>
          </a:p>
          <a:p>
            <a:pPr lvl="1"/>
            <a:r>
              <a:rPr kumimoji="1" lang="en-US" altLang="ja-JP" smtClean="0"/>
              <a:t>f([a b c ...]) </a:t>
            </a:r>
            <a:r>
              <a:rPr kumimoji="1" lang="ja-JP" altLang="en-US" smtClean="0"/>
              <a:t>→ </a:t>
            </a:r>
            <a:r>
              <a:rPr kumimoji="1" lang="en-US" altLang="ja-JP" smtClean="0"/>
              <a:t>[f(a)  f(b)  f(c)  ...]</a:t>
            </a:r>
            <a:endParaRPr lang="en-US" altLang="ja-JP" smtClean="0"/>
          </a:p>
          <a:p>
            <a:pPr>
              <a:buNone/>
            </a:pPr>
            <a:r>
              <a:rPr kumimoji="1" lang="ja-JP" altLang="en-US" smtClean="0"/>
              <a:t>　 のように、各要素に対する関数値のベクトルを返すのが「ベクトル対応関数」</a:t>
            </a:r>
            <a:endParaRPr kumimoji="1" lang="en-US" altLang="ja-JP" smtClean="0"/>
          </a:p>
          <a:p>
            <a:r>
              <a:rPr lang="ja-JP" altLang="en-US" smtClean="0"/>
              <a:t>組込の数値関数の多くはベクトル対応になっているが、そうでないものもある。</a:t>
            </a:r>
            <a:endParaRPr lang="en-US" altLang="ja-JP" smtClean="0"/>
          </a:p>
          <a:p>
            <a:r>
              <a:rPr lang="ja-JP" altLang="en-US" smtClean="0"/>
              <a:t>ユーザ定義の関数の場合、引数がベクトルの場合に各要素の値を計算するように定義しないとベクトル対応にならない。</a:t>
            </a:r>
            <a:endParaRPr kumimoji="1"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配列：　２項演算</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２項演算（加減乗除等）の場合は、配列の縦横の長さ（一般には行列の「型」：縦・横の次数）が一致していなければならない。</a:t>
            </a:r>
            <a:endParaRPr kumimoji="1" lang="en-US" altLang="ja-JP" smtClean="0"/>
          </a:p>
          <a:p>
            <a:pPr lvl="1"/>
            <a:r>
              <a:rPr kumimoji="1" lang="ja-JP" altLang="en-US" smtClean="0"/>
              <a:t>要素ごとの和：　</a:t>
            </a:r>
            <a:r>
              <a:rPr kumimoji="1" lang="en-US" altLang="ja-JP" smtClean="0"/>
              <a:t>x+y </a:t>
            </a:r>
            <a:r>
              <a:rPr kumimoji="1" lang="ja-JP" altLang="en-US" smtClean="0"/>
              <a:t>や </a:t>
            </a:r>
            <a:r>
              <a:rPr kumimoji="1" lang="en-US" altLang="ja-JP" smtClean="0"/>
              <a:t>x(2:3)+y(2:3) </a:t>
            </a:r>
            <a:r>
              <a:rPr kumimoji="1" lang="ja-JP" altLang="en-US" smtClean="0"/>
              <a:t>→　</a:t>
            </a:r>
            <a:r>
              <a:rPr kumimoji="1" lang="en-US" altLang="ja-JP" smtClean="0">
                <a:solidFill>
                  <a:srgbClr val="FF0000"/>
                </a:solidFill>
              </a:rPr>
              <a:t>×</a:t>
            </a:r>
            <a:r>
              <a:rPr kumimoji="1" lang="en-US" altLang="ja-JP" smtClean="0"/>
              <a:t/>
            </a:r>
            <a:br>
              <a:rPr kumimoji="1" lang="en-US" altLang="ja-JP" smtClean="0"/>
            </a:br>
            <a:r>
              <a:rPr kumimoji="1" lang="ja-JP" altLang="en-US" smtClean="0"/>
              <a:t>一方を転置して、 </a:t>
            </a:r>
            <a:r>
              <a:rPr kumimoji="1" lang="en-US" altLang="ja-JP" smtClean="0"/>
              <a:t>x+y’,  x’+y </a:t>
            </a:r>
            <a:r>
              <a:rPr kumimoji="1" lang="ja-JP" altLang="en-US" smtClean="0"/>
              <a:t>などとする。</a:t>
            </a:r>
            <a:endParaRPr kumimoji="1" lang="en-US" altLang="ja-JP" smtClean="0"/>
          </a:p>
          <a:p>
            <a:pPr lvl="1"/>
            <a:r>
              <a:rPr lang="ja-JP" altLang="en-US" smtClean="0"/>
              <a:t>要素ごとの積：　</a:t>
            </a:r>
            <a:r>
              <a:rPr lang="en-US" altLang="ja-JP" smtClean="0"/>
              <a:t>x .* y’ </a:t>
            </a:r>
            <a:r>
              <a:rPr lang="ja-JP" altLang="en-US" smtClean="0"/>
              <a:t>あるいは </a:t>
            </a:r>
            <a:r>
              <a:rPr lang="en-US" altLang="ja-JP" smtClean="0"/>
              <a:t>x’ .* y</a:t>
            </a:r>
          </a:p>
          <a:p>
            <a:pPr lvl="1"/>
            <a:r>
              <a:rPr lang="ja-JP" altLang="en-US" smtClean="0"/>
              <a:t>参考：</a:t>
            </a:r>
            <a:r>
              <a:rPr kumimoji="1" lang="en-US" altLang="ja-JP" smtClean="0"/>
              <a:t>x*y, y*x </a:t>
            </a:r>
            <a:r>
              <a:rPr kumimoji="1" lang="ja-JP" altLang="en-US" smtClean="0"/>
              <a:t>は計算できるが、行列演算になる。</a:t>
            </a:r>
            <a:r>
              <a:rPr lang="en-US" altLang="ja-JP" smtClean="0"/>
              <a:t/>
            </a:r>
            <a:br>
              <a:rPr lang="en-US" altLang="ja-JP" smtClean="0"/>
            </a:br>
            <a:r>
              <a:rPr lang="en-US" altLang="ja-JP" smtClean="0"/>
              <a:t>x*y </a:t>
            </a:r>
            <a:r>
              <a:rPr lang="ja-JP" altLang="en-US" smtClean="0"/>
              <a:t>→ </a:t>
            </a:r>
            <a:r>
              <a:rPr lang="en-US" altLang="ja-JP" smtClean="0"/>
              <a:t>1×1</a:t>
            </a:r>
            <a:r>
              <a:rPr lang="ja-JP" altLang="en-US" smtClean="0"/>
              <a:t>行列（スカラー）</a:t>
            </a:r>
            <a:r>
              <a:rPr kumimoji="1" lang="en-US" altLang="ja-JP" smtClean="0"/>
              <a:t/>
            </a:r>
            <a:br>
              <a:rPr kumimoji="1" lang="en-US" altLang="ja-JP" smtClean="0"/>
            </a:br>
            <a:r>
              <a:rPr kumimoji="1" lang="en-US" altLang="ja-JP" smtClean="0"/>
              <a:t>y*x </a:t>
            </a:r>
            <a:r>
              <a:rPr kumimoji="1" lang="ja-JP" altLang="en-US" smtClean="0"/>
              <a:t>→ </a:t>
            </a:r>
            <a:r>
              <a:rPr kumimoji="1" lang="en-US" altLang="ja-JP" smtClean="0"/>
              <a:t>4×4</a:t>
            </a:r>
            <a:r>
              <a:rPr kumimoji="1" lang="ja-JP" altLang="en-US" smtClean="0"/>
              <a:t>行列</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a:p>
        </p:txBody>
      </p:sp>
      <p:graphicFrame>
        <p:nvGraphicFramePr>
          <p:cNvPr id="38914" name="Object 2"/>
          <p:cNvGraphicFramePr>
            <a:graphicFrameLocks noChangeAspect="1"/>
          </p:cNvGraphicFramePr>
          <p:nvPr/>
        </p:nvGraphicFramePr>
        <p:xfrm>
          <a:off x="3419872" y="4941167"/>
          <a:ext cx="4752528" cy="1901011"/>
        </p:xfrm>
        <a:graphic>
          <a:graphicData uri="http://schemas.openxmlformats.org/presentationml/2006/ole">
            <mc:AlternateContent xmlns:mc="http://schemas.openxmlformats.org/markup-compatibility/2006">
              <mc:Choice xmlns:v="urn:schemas-microsoft-com:vml" Requires="v">
                <p:oleObj spid="_x0000_s38919" name="数式" r:id="rId3" imgW="2286000" imgH="914400" progId="Equation.3">
                  <p:embed/>
                </p:oleObj>
              </mc:Choice>
              <mc:Fallback>
                <p:oleObj name="数式" r:id="rId3" imgW="228600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872" y="4941167"/>
                        <a:ext cx="4752528" cy="190101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音響データ</a:t>
            </a:r>
            <a:r>
              <a:rPr lang="ja-JP" altLang="en-US" smtClean="0"/>
              <a:t>（１）</a:t>
            </a:r>
            <a:endParaRPr kumimoji="1" lang="ja-JP" altLang="en-US"/>
          </a:p>
        </p:txBody>
      </p:sp>
      <p:sp>
        <p:nvSpPr>
          <p:cNvPr id="3" name="コンテンツ プレースホルダ 2"/>
          <p:cNvSpPr>
            <a:spLocks noGrp="1"/>
          </p:cNvSpPr>
          <p:nvPr>
            <p:ph idx="1"/>
          </p:nvPr>
        </p:nvSpPr>
        <p:spPr>
          <a:xfrm>
            <a:off x="457200" y="1268760"/>
            <a:ext cx="8229600" cy="5112568"/>
          </a:xfrm>
        </p:spPr>
        <p:txBody>
          <a:bodyPr>
            <a:normAutofit/>
          </a:bodyPr>
          <a:lstStyle/>
          <a:p>
            <a:r>
              <a:rPr kumimoji="1" lang="en-US" altLang="ja-JP" smtClean="0"/>
              <a:t>Matlab </a:t>
            </a:r>
            <a:r>
              <a:rPr kumimoji="1" lang="ja-JP" altLang="en-US" smtClean="0"/>
              <a:t>の音響データ（モノラル）は</a:t>
            </a:r>
            <a:r>
              <a:rPr kumimoji="1" lang="en-US" altLang="ja-JP" smtClean="0"/>
              <a:t/>
            </a:r>
            <a:br>
              <a:rPr kumimoji="1" lang="en-US" altLang="ja-JP" smtClean="0"/>
            </a:br>
            <a:r>
              <a:rPr kumimoji="1" lang="ja-JP" altLang="en-US" smtClean="0"/>
              <a:t>縦ベクトル（</a:t>
            </a:r>
            <a:r>
              <a:rPr kumimoji="1" lang="en-US" altLang="ja-JP" smtClean="0"/>
              <a:t>N×1</a:t>
            </a:r>
            <a:r>
              <a:rPr kumimoji="1" lang="ja-JP" altLang="en-US" smtClean="0"/>
              <a:t>行列）で表すのが原則。</a:t>
            </a:r>
            <a:r>
              <a:rPr kumimoji="1" lang="en-US" altLang="ja-JP" smtClean="0"/>
              <a:t/>
            </a:r>
            <a:br>
              <a:rPr kumimoji="1" lang="en-US" altLang="ja-JP" smtClean="0"/>
            </a:br>
            <a:endParaRPr kumimoji="1" lang="en-US" altLang="ja-JP" smtClean="0"/>
          </a:p>
          <a:p>
            <a:endParaRPr lang="en-US" altLang="ja-JP" smtClean="0"/>
          </a:p>
          <a:p>
            <a:endParaRPr kumimoji="1" lang="en-US" altLang="ja-JP" smtClean="0"/>
          </a:p>
          <a:p>
            <a:r>
              <a:rPr lang="ja-JP" altLang="en-US" smtClean="0"/>
              <a:t>ただし、音響データ処理関数の多くは</a:t>
            </a:r>
            <a:r>
              <a:rPr lang="en-US" altLang="ja-JP" smtClean="0"/>
              <a:t/>
            </a:r>
            <a:br>
              <a:rPr lang="en-US" altLang="ja-JP" smtClean="0"/>
            </a:br>
            <a:r>
              <a:rPr lang="ja-JP" altLang="en-US" smtClean="0"/>
              <a:t>横ベクトル（</a:t>
            </a:r>
            <a:r>
              <a:rPr lang="en-US" altLang="ja-JP" smtClean="0"/>
              <a:t>1×N </a:t>
            </a:r>
            <a:r>
              <a:rPr lang="ja-JP" altLang="en-US" smtClean="0"/>
              <a:t>行列）：　　　</a:t>
            </a:r>
            <a:r>
              <a:rPr lang="en-US" altLang="ja-JP" smtClean="0"/>
              <a:t>[y(1)  y(2)  y(3)  ...]</a:t>
            </a:r>
            <a:br>
              <a:rPr lang="en-US" altLang="ja-JP" smtClean="0"/>
            </a:br>
            <a:r>
              <a:rPr lang="ja-JP" altLang="en-US" smtClean="0"/>
              <a:t>でも受け付ける。（</a:t>
            </a:r>
            <a:r>
              <a:rPr lang="en-US" altLang="ja-JP" smtClean="0"/>
              <a:t>wavplay </a:t>
            </a:r>
            <a:r>
              <a:rPr lang="ja-JP" altLang="en-US" smtClean="0"/>
              <a:t>等）</a:t>
            </a:r>
            <a:endParaRPr kumimoji="1" lang="en-US" altLang="ja-JP" smtClean="0"/>
          </a:p>
          <a:p>
            <a:endParaRPr lang="en-US" altLang="ja-JP" smtClean="0"/>
          </a:p>
          <a:p>
            <a:pPr lvl="1">
              <a:buFont typeface="Century" pitchFamily="18" charset="0"/>
              <a:buChar char="»"/>
            </a:pP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a:p>
        </p:txBody>
      </p:sp>
      <p:graphicFrame>
        <p:nvGraphicFramePr>
          <p:cNvPr id="1027" name="Object 3"/>
          <p:cNvGraphicFramePr>
            <a:graphicFrameLocks noChangeAspect="1"/>
          </p:cNvGraphicFramePr>
          <p:nvPr/>
        </p:nvGraphicFramePr>
        <p:xfrm>
          <a:off x="7236296" y="1340768"/>
          <a:ext cx="933450" cy="1978025"/>
        </p:xfrm>
        <a:graphic>
          <a:graphicData uri="http://schemas.openxmlformats.org/presentationml/2006/ole">
            <mc:AlternateContent xmlns:mc="http://schemas.openxmlformats.org/markup-compatibility/2006">
              <mc:Choice xmlns:v="urn:schemas-microsoft-com:vml" Requires="v">
                <p:oleObj spid="_x0000_s29703" name="数式" r:id="rId3" imgW="431640" imgH="914400" progId="Equation.3">
                  <p:embed/>
                </p:oleObj>
              </mc:Choice>
              <mc:Fallback>
                <p:oleObj name="数式" r:id="rId3" imgW="43164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6296" y="1340768"/>
                        <a:ext cx="933450" cy="1978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はじめに</a:t>
            </a:r>
            <a:endParaRPr kumimoji="1" lang="ja-JP" altLang="en-US"/>
          </a:p>
        </p:txBody>
      </p:sp>
      <p:sp>
        <p:nvSpPr>
          <p:cNvPr id="3" name="コンテンツ プレースホルダ 2"/>
          <p:cNvSpPr>
            <a:spLocks noGrp="1"/>
          </p:cNvSpPr>
          <p:nvPr>
            <p:ph idx="1"/>
          </p:nvPr>
        </p:nvSpPr>
        <p:spPr/>
        <p:txBody>
          <a:bodyPr>
            <a:normAutofit/>
          </a:bodyPr>
          <a:lstStyle/>
          <a:p>
            <a:r>
              <a:rPr kumimoji="1" lang="ja-JP" altLang="en-US" smtClean="0"/>
              <a:t>本</a:t>
            </a:r>
            <a:r>
              <a:rPr lang="ja-JP" altLang="en-US" smtClean="0"/>
              <a:t>ファイル</a:t>
            </a:r>
            <a:r>
              <a:rPr kumimoji="1" lang="ja-JP" altLang="en-US" smtClean="0"/>
              <a:t>は </a:t>
            </a:r>
            <a:r>
              <a:rPr kumimoji="1" lang="en-US" altLang="ja-JP" smtClean="0"/>
              <a:t>Matlab </a:t>
            </a:r>
            <a:r>
              <a:rPr kumimoji="1" lang="ja-JP" altLang="en-US" smtClean="0"/>
              <a:t>プログラムを作成するにあたっての基本事項、注意事項、テクニックやコツなどについて記したものです。</a:t>
            </a:r>
            <a:endParaRPr kumimoji="1" lang="en-US" altLang="ja-JP" smtClean="0"/>
          </a:p>
          <a:p>
            <a:r>
              <a:rPr kumimoji="1" lang="ja-JP" altLang="en-US" smtClean="0"/>
              <a:t>網羅的なマニュアルでも、入門書でもないので注意。もっともそれらに相当する記述も（かなり）ありますが。</a:t>
            </a:r>
            <a:endParaRPr kumimoji="1" lang="en-US" altLang="ja-JP" smtClean="0"/>
          </a:p>
          <a:p>
            <a:endParaRPr lang="en-US" altLang="ja-JP" smtClean="0"/>
          </a:p>
          <a:p>
            <a:r>
              <a:rPr kumimoji="1" lang="ja-JP" altLang="en-US" smtClean="0"/>
              <a:t>内容は適宜追加・修正していきます。</a:t>
            </a:r>
            <a:endParaRPr kumimoji="1" lang="en-US" altLang="ja-JP" smtClean="0"/>
          </a:p>
          <a:p>
            <a:r>
              <a:rPr lang="ja-JP" altLang="en-US" smtClean="0"/>
              <a:t>できるだけ整理して、</a:t>
            </a:r>
            <a:r>
              <a:rPr lang="ja-JP" altLang="en-US" smtClean="0">
                <a:hlinkClick r:id="rId2" action="ppaction://hlinksldjump"/>
              </a:rPr>
              <a:t>目次ページ</a:t>
            </a:r>
            <a:r>
              <a:rPr lang="ja-JP" altLang="en-US" smtClean="0"/>
              <a:t>からのリンクでアクセスできるようにしておきます。（</a:t>
            </a:r>
            <a:r>
              <a:rPr lang="ja-JP" altLang="en-US" smtClean="0">
                <a:hlinkClick r:id="rId3" action="ppaction://hlinksldjump"/>
              </a:rPr>
              <a:t>凡例</a:t>
            </a:r>
            <a:r>
              <a:rPr lang="ja-JP" altLang="en-US" smtClean="0"/>
              <a:t>参照）</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音響データ</a:t>
            </a:r>
            <a:r>
              <a:rPr lang="ja-JP" altLang="en-US" smtClean="0"/>
              <a:t>（２）</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fontScale="92500" lnSpcReduction="10000"/>
          </a:bodyPr>
          <a:lstStyle/>
          <a:p>
            <a:r>
              <a:rPr kumimoji="1" lang="ja-JP" altLang="en-US" smtClean="0"/>
              <a:t>ステレオの場合は </a:t>
            </a:r>
            <a:r>
              <a:rPr kumimoji="1" lang="en-US" altLang="ja-JP" smtClean="0"/>
              <a:t>N×2 </a:t>
            </a:r>
            <a:r>
              <a:rPr kumimoji="1" lang="ja-JP" altLang="en-US" smtClean="0"/>
              <a:t>行列でないとダメ。</a:t>
            </a:r>
            <a:r>
              <a:rPr lang="en-US" altLang="ja-JP" smtClean="0"/>
              <a:t/>
            </a:r>
            <a:br>
              <a:rPr lang="en-US" altLang="ja-JP" smtClean="0"/>
            </a:br>
            <a:r>
              <a:rPr lang="ja-JP" altLang="en-US" smtClean="0"/>
              <a:t>第１列が左 </a:t>
            </a:r>
            <a:r>
              <a:rPr lang="en-US" altLang="ja-JP" smtClean="0"/>
              <a:t>(L)</a:t>
            </a:r>
            <a:r>
              <a:rPr lang="ja-JP" altLang="en-US" smtClean="0"/>
              <a:t>、第２列が右 </a:t>
            </a:r>
            <a:r>
              <a:rPr lang="en-US" altLang="ja-JP" smtClean="0"/>
              <a:t>(R)</a:t>
            </a:r>
            <a:r>
              <a:rPr lang="ja-JP" altLang="en-US" smtClean="0"/>
              <a:t>。</a:t>
            </a:r>
            <a:endParaRPr lang="en-US" altLang="ja-JP" smtClean="0"/>
          </a:p>
          <a:p>
            <a:endParaRPr lang="en-US" altLang="ja-JP" smtClean="0"/>
          </a:p>
          <a:p>
            <a:r>
              <a:rPr lang="ja-JP" altLang="en-US" smtClean="0"/>
              <a:t>横ベクトルの </a:t>
            </a:r>
            <a:r>
              <a:rPr lang="en-US" altLang="ja-JP" smtClean="0"/>
              <a:t>Lh, Rh </a:t>
            </a:r>
            <a:r>
              <a:rPr lang="ja-JP" altLang="en-US" smtClean="0"/>
              <a:t>を</a:t>
            </a:r>
            <a:r>
              <a:rPr lang="en-US" altLang="ja-JP" smtClean="0"/>
              <a:t/>
            </a:r>
            <a:br>
              <a:rPr lang="en-US" altLang="ja-JP" smtClean="0"/>
            </a:br>
            <a:r>
              <a:rPr lang="ja-JP" altLang="en-US" smtClean="0"/>
              <a:t>ステレオデータ </a:t>
            </a:r>
            <a:r>
              <a:rPr lang="en-US" altLang="ja-JP" smtClean="0"/>
              <a:t>y</a:t>
            </a:r>
            <a:r>
              <a:rPr lang="ja-JP" altLang="en-US" smtClean="0"/>
              <a:t>に変換</a:t>
            </a:r>
            <a:endParaRPr lang="en-US" altLang="ja-JP" smtClean="0"/>
          </a:p>
          <a:p>
            <a:pPr lvl="1"/>
            <a:r>
              <a:rPr lang="en-US" altLang="ja-JP" smtClean="0"/>
              <a:t>y = [Lh; Rh]’</a:t>
            </a:r>
            <a:r>
              <a:rPr lang="ja-JP" altLang="en-US" smtClean="0"/>
              <a:t>　または </a:t>
            </a:r>
            <a:r>
              <a:rPr lang="en-US" altLang="ja-JP" smtClean="0"/>
              <a:t>y=[Lh’  Rh’]</a:t>
            </a:r>
          </a:p>
          <a:p>
            <a:pPr lvl="1"/>
            <a:endParaRPr lang="en-US" altLang="ja-JP" smtClean="0"/>
          </a:p>
          <a:p>
            <a:r>
              <a:rPr lang="ja-JP" altLang="en-US" smtClean="0"/>
              <a:t>左チャンネルを取り出す：　</a:t>
            </a:r>
            <a:r>
              <a:rPr lang="en-US" altLang="ja-JP" smtClean="0"/>
              <a:t>y(:, 1)</a:t>
            </a:r>
          </a:p>
          <a:p>
            <a:r>
              <a:rPr lang="ja-JP" altLang="en-US" smtClean="0"/>
              <a:t>右チャンネルを取り出す：　</a:t>
            </a:r>
            <a:r>
              <a:rPr lang="en-US" altLang="ja-JP" smtClean="0"/>
              <a:t>y(:, 2)</a:t>
            </a:r>
          </a:p>
          <a:p>
            <a:endParaRPr lang="en-US" altLang="ja-JP" smtClean="0"/>
          </a:p>
          <a:p>
            <a:r>
              <a:rPr lang="ja-JP" altLang="en-US" smtClean="0"/>
              <a:t>モノラル化する（ここでは平均をとる）</a:t>
            </a:r>
            <a:endParaRPr lang="en-US" altLang="ja-JP" smtClean="0"/>
          </a:p>
          <a:p>
            <a:pPr lvl="1"/>
            <a:r>
              <a:rPr lang="en-US" altLang="ja-JP" smtClean="0"/>
              <a:t>ymono = (y(:,1) + y(:, 2))/2;</a:t>
            </a:r>
          </a:p>
          <a:p>
            <a:pPr lvl="1">
              <a:buFont typeface="Century" pitchFamily="18" charset="0"/>
              <a:buChar char="»"/>
            </a:pP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a:p>
        </p:txBody>
      </p:sp>
      <p:graphicFrame>
        <p:nvGraphicFramePr>
          <p:cNvPr id="1028" name="Object 4"/>
          <p:cNvGraphicFramePr>
            <a:graphicFrameLocks noChangeAspect="1"/>
          </p:cNvGraphicFramePr>
          <p:nvPr/>
        </p:nvGraphicFramePr>
        <p:xfrm>
          <a:off x="7380312" y="1268760"/>
          <a:ext cx="1458913" cy="2200275"/>
        </p:xfrm>
        <a:graphic>
          <a:graphicData uri="http://schemas.openxmlformats.org/presentationml/2006/ole">
            <mc:AlternateContent xmlns:mc="http://schemas.openxmlformats.org/markup-compatibility/2006">
              <mc:Choice xmlns:v="urn:schemas-microsoft-com:vml" Requires="v">
                <p:oleObj spid="_x0000_s30727" name="数式" r:id="rId3" imgW="774360" imgH="1168200" progId="Equation.3">
                  <p:embed/>
                </p:oleObj>
              </mc:Choice>
              <mc:Fallback>
                <p:oleObj name="数式" r:id="rId3" imgW="774360" imgH="1168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0312" y="1268760"/>
                        <a:ext cx="1458913" cy="2200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音響データ（３）</a:t>
            </a:r>
            <a:endParaRPr kumimoji="1" lang="ja-JP" altLang="en-US"/>
          </a:p>
        </p:txBody>
      </p:sp>
      <p:sp>
        <p:nvSpPr>
          <p:cNvPr id="3" name="コンテンツ プレースホルダ 2"/>
          <p:cNvSpPr>
            <a:spLocks noGrp="1"/>
          </p:cNvSpPr>
          <p:nvPr>
            <p:ph idx="1"/>
          </p:nvPr>
        </p:nvSpPr>
        <p:spPr>
          <a:xfrm>
            <a:off x="457200" y="1268760"/>
            <a:ext cx="8229600" cy="5400600"/>
          </a:xfrm>
        </p:spPr>
        <p:txBody>
          <a:bodyPr>
            <a:normAutofit fontScale="92500" lnSpcReduction="10000"/>
          </a:bodyPr>
          <a:lstStyle/>
          <a:p>
            <a:r>
              <a:rPr lang="ja-JP" altLang="en-US" smtClean="0"/>
              <a:t>各要素の値は </a:t>
            </a:r>
            <a:r>
              <a:rPr lang="en-US" altLang="ja-JP" smtClean="0"/>
              <a:t>±1 </a:t>
            </a:r>
            <a:r>
              <a:rPr lang="ja-JP" altLang="en-US" smtClean="0"/>
              <a:t>の範囲でなければならない。</a:t>
            </a:r>
            <a:r>
              <a:rPr lang="en-US" altLang="ja-JP" smtClean="0"/>
              <a:t/>
            </a:r>
            <a:br>
              <a:rPr lang="en-US" altLang="ja-JP" smtClean="0"/>
            </a:br>
            <a:endParaRPr lang="en-US" altLang="ja-JP" smtClean="0"/>
          </a:p>
          <a:p>
            <a:pPr lvl="1"/>
            <a:r>
              <a:rPr lang="ja-JP" altLang="en-US" smtClean="0"/>
              <a:t>これを超えると正常に鳴らない。</a:t>
            </a:r>
            <a:endParaRPr lang="en-US" altLang="ja-JP" smtClean="0"/>
          </a:p>
          <a:p>
            <a:r>
              <a:rPr lang="ja-JP" altLang="en-US" smtClean="0"/>
              <a:t>最大振幅値 </a:t>
            </a:r>
            <a:r>
              <a:rPr lang="en-US" altLang="ja-JP" smtClean="0"/>
              <a:t>My</a:t>
            </a:r>
          </a:p>
          <a:p>
            <a:pPr lvl="1"/>
            <a:r>
              <a:rPr lang="ja-JP" altLang="en-US" smtClean="0"/>
              <a:t>モノラル：　</a:t>
            </a:r>
            <a:r>
              <a:rPr lang="en-US" altLang="ja-JP" smtClean="0"/>
              <a:t>My = max(abs(y))</a:t>
            </a:r>
          </a:p>
          <a:p>
            <a:pPr lvl="1"/>
            <a:r>
              <a:rPr lang="ja-JP" altLang="en-US" smtClean="0"/>
              <a:t>ステレオ：　</a:t>
            </a:r>
            <a:r>
              <a:rPr lang="en-US" altLang="ja-JP" smtClean="0"/>
              <a:t>My =max(max(abs(y)))</a:t>
            </a:r>
            <a:br>
              <a:rPr lang="en-US" altLang="ja-JP" smtClean="0"/>
            </a:br>
            <a:r>
              <a:rPr lang="ja-JP" altLang="en-US" smtClean="0"/>
              <a:t>（内側の </a:t>
            </a:r>
            <a:r>
              <a:rPr lang="en-US" altLang="ja-JP" smtClean="0"/>
              <a:t>max </a:t>
            </a:r>
            <a:r>
              <a:rPr lang="ja-JP" altLang="en-US" smtClean="0"/>
              <a:t>は行ごとの最大値をとる。）</a:t>
            </a:r>
            <a:endParaRPr lang="en-US" altLang="ja-JP" smtClean="0"/>
          </a:p>
          <a:p>
            <a:r>
              <a:rPr lang="ja-JP" altLang="en-US" smtClean="0"/>
              <a:t>最大振幅が</a:t>
            </a:r>
            <a:r>
              <a:rPr lang="en-US" altLang="ja-JP" smtClean="0"/>
              <a:t> 1 </a:t>
            </a:r>
            <a:r>
              <a:rPr lang="ja-JP" altLang="en-US" smtClean="0"/>
              <a:t>を超えないように「正規化」する。</a:t>
            </a:r>
            <a:endParaRPr lang="en-US" altLang="ja-JP" smtClean="0"/>
          </a:p>
          <a:p>
            <a:pPr lvl="1"/>
            <a:r>
              <a:rPr lang="en-US" altLang="ja-JP" smtClean="0"/>
              <a:t>y = y/My;</a:t>
            </a:r>
            <a:r>
              <a:rPr lang="ja-JP" altLang="en-US" smtClean="0"/>
              <a:t>　　　　　　（最大振幅を </a:t>
            </a:r>
            <a:r>
              <a:rPr lang="en-US" altLang="ja-JP" smtClean="0"/>
              <a:t>1 </a:t>
            </a:r>
            <a:r>
              <a:rPr lang="ja-JP" altLang="en-US" smtClean="0"/>
              <a:t>にする）</a:t>
            </a:r>
            <a:endParaRPr lang="en-US" altLang="ja-JP" smtClean="0"/>
          </a:p>
          <a:p>
            <a:pPr lvl="1"/>
            <a:r>
              <a:rPr lang="en-US" altLang="ja-JP" smtClean="0"/>
              <a:t>y = y/max(My, 1);</a:t>
            </a:r>
            <a:br>
              <a:rPr lang="en-US" altLang="ja-JP" smtClean="0"/>
            </a:br>
            <a:r>
              <a:rPr lang="ja-JP" altLang="en-US" smtClean="0"/>
              <a:t>（最大振幅が </a:t>
            </a:r>
            <a:r>
              <a:rPr lang="en-US" altLang="ja-JP" smtClean="0"/>
              <a:t>1 </a:t>
            </a:r>
            <a:r>
              <a:rPr lang="ja-JP" altLang="en-US" smtClean="0"/>
              <a:t>を超えたときだけ </a:t>
            </a:r>
            <a:r>
              <a:rPr lang="en-US" altLang="ja-JP" smtClean="0"/>
              <a:t>1 </a:t>
            </a:r>
            <a:r>
              <a:rPr lang="ja-JP" altLang="en-US" smtClean="0"/>
              <a:t>に縮める）</a:t>
            </a:r>
            <a:endParaRPr lang="en-US" altLang="ja-JP" smtClean="0"/>
          </a:p>
          <a:p>
            <a:r>
              <a:rPr lang="ja-JP" altLang="en-US" smtClean="0"/>
              <a:t>また音データ全体の平均値もゼロであること（直流成分を含まないこと）が望ましい：　</a:t>
            </a:r>
            <a:r>
              <a:rPr lang="en-US" altLang="ja-JP" smtClean="0"/>
              <a:t>mean(y) == 0</a:t>
            </a:r>
          </a:p>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a:p>
        </p:txBody>
      </p:sp>
      <p:graphicFrame>
        <p:nvGraphicFramePr>
          <p:cNvPr id="73730" name="Object 2"/>
          <p:cNvGraphicFramePr>
            <a:graphicFrameLocks noChangeAspect="1"/>
          </p:cNvGraphicFramePr>
          <p:nvPr/>
        </p:nvGraphicFramePr>
        <p:xfrm>
          <a:off x="2915816" y="1628800"/>
          <a:ext cx="2262647" cy="504055"/>
        </p:xfrm>
        <a:graphic>
          <a:graphicData uri="http://schemas.openxmlformats.org/presentationml/2006/ole">
            <mc:AlternateContent xmlns:mc="http://schemas.openxmlformats.org/markup-compatibility/2006">
              <mc:Choice xmlns:v="urn:schemas-microsoft-com:vml" Requires="v">
                <p:oleObj spid="_x0000_s73735" name="数式" r:id="rId3" imgW="1041120" imgH="203040" progId="Equation.3">
                  <p:embed/>
                </p:oleObj>
              </mc:Choice>
              <mc:Fallback>
                <p:oleObj name="数式" r:id="rId3" imgW="1041120" imgH="203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1628800"/>
                        <a:ext cx="2262647" cy="50405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C </a:t>
            </a:r>
            <a:r>
              <a:rPr kumimoji="1" lang="ja-JP" altLang="en-US" smtClean="0"/>
              <a:t>との相違</a:t>
            </a:r>
            <a:endParaRPr kumimoji="1" lang="ja-JP" altLang="en-US"/>
          </a:p>
        </p:txBody>
      </p:sp>
      <p:sp>
        <p:nvSpPr>
          <p:cNvPr id="3" name="コンテンツ プレースホルダ 2"/>
          <p:cNvSpPr>
            <a:spLocks noGrp="1"/>
          </p:cNvSpPr>
          <p:nvPr>
            <p:ph idx="1"/>
          </p:nvPr>
        </p:nvSpPr>
        <p:spPr/>
        <p:txBody>
          <a:bodyPr/>
          <a:lstStyle/>
          <a:p>
            <a:r>
              <a:rPr lang="en-US" altLang="ja-JP" smtClean="0"/>
              <a:t>Matlab </a:t>
            </a:r>
            <a:r>
              <a:rPr lang="ja-JP" altLang="en-US" smtClean="0"/>
              <a:t>の構文は多くの点で </a:t>
            </a:r>
            <a:r>
              <a:rPr lang="en-US" altLang="ja-JP" smtClean="0"/>
              <a:t>C </a:t>
            </a:r>
            <a:r>
              <a:rPr lang="ja-JP" altLang="en-US" smtClean="0"/>
              <a:t>に似ている（というか、そもそも </a:t>
            </a:r>
            <a:r>
              <a:rPr lang="en-US" altLang="ja-JP" smtClean="0"/>
              <a:t>C </a:t>
            </a:r>
            <a:r>
              <a:rPr lang="ja-JP" altLang="en-US" smtClean="0"/>
              <a:t>を手本にして作られている）。</a:t>
            </a:r>
            <a:endParaRPr lang="en-US" altLang="ja-JP" smtClean="0"/>
          </a:p>
          <a:p>
            <a:r>
              <a:rPr kumimoji="1" lang="ja-JP" altLang="en-US" smtClean="0"/>
              <a:t>しかし一方、</a:t>
            </a:r>
            <a:r>
              <a:rPr kumimoji="1" lang="en-US" altLang="ja-JP" smtClean="0"/>
              <a:t>C </a:t>
            </a:r>
            <a:r>
              <a:rPr kumimoji="1" lang="ja-JP" altLang="en-US" smtClean="0"/>
              <a:t>との相違点もいろいろある。</a:t>
            </a:r>
            <a:r>
              <a:rPr kumimoji="1" lang="en-US" altLang="ja-JP" smtClean="0"/>
              <a:t/>
            </a:r>
            <a:br>
              <a:rPr kumimoji="1" lang="en-US" altLang="ja-JP" smtClean="0"/>
            </a:br>
            <a:r>
              <a:rPr kumimoji="1" lang="ja-JP" altLang="en-US" smtClean="0"/>
              <a:t>そのため、</a:t>
            </a:r>
            <a:r>
              <a:rPr kumimoji="1" lang="en-US" altLang="ja-JP" smtClean="0"/>
              <a:t>C </a:t>
            </a:r>
            <a:r>
              <a:rPr kumimoji="1" lang="ja-JP" altLang="en-US" smtClean="0"/>
              <a:t>に慣れているとかえって間違えやすい点もいろいろある（なぜそんな構文にしたのか不明）。</a:t>
            </a:r>
            <a:endParaRPr kumimoji="1" lang="en-US" altLang="ja-JP" smtClean="0"/>
          </a:p>
          <a:p>
            <a:r>
              <a:rPr lang="ja-JP" altLang="en-US" smtClean="0"/>
              <a:t>以下ではそういった </a:t>
            </a:r>
            <a:r>
              <a:rPr lang="en-US" altLang="ja-JP" smtClean="0"/>
              <a:t>C </a:t>
            </a:r>
            <a:r>
              <a:rPr lang="ja-JP" altLang="en-US" smtClean="0"/>
              <a:t>との相違点で、間違えやすそうな点を列挙する。</a:t>
            </a:r>
            <a:endParaRPr lang="en-US" altLang="ja-JP" smtClean="0"/>
          </a:p>
          <a:p>
            <a:r>
              <a:rPr kumimoji="1" lang="ja-JP" altLang="en-US" smtClean="0"/>
              <a:t>（この項続く）</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24</a:t>
            </a:fld>
            <a:endParaRPr kumimoji="1" lang="ja-JP"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音響入出力（１）</a:t>
            </a:r>
            <a:endParaRPr kumimoji="1" lang="ja-JP" altLang="en-US"/>
          </a:p>
        </p:txBody>
      </p:sp>
      <p:sp>
        <p:nvSpPr>
          <p:cNvPr id="3" name="コンテンツ プレースホルダ 2"/>
          <p:cNvSpPr>
            <a:spLocks noGrp="1"/>
          </p:cNvSpPr>
          <p:nvPr>
            <p:ph idx="1"/>
          </p:nvPr>
        </p:nvSpPr>
        <p:spPr>
          <a:xfrm>
            <a:off x="457200" y="1268760"/>
            <a:ext cx="8229600" cy="5184576"/>
          </a:xfrm>
        </p:spPr>
        <p:txBody>
          <a:bodyPr>
            <a:normAutofit fontScale="92500"/>
          </a:bodyPr>
          <a:lstStyle/>
          <a:p>
            <a:r>
              <a:rPr lang="ja-JP" altLang="en-US" smtClean="0"/>
              <a:t>ここで言う「音響入出力」とは以下を指す</a:t>
            </a:r>
            <a:endParaRPr lang="en-US" altLang="ja-JP" smtClean="0"/>
          </a:p>
          <a:p>
            <a:pPr lvl="1"/>
            <a:r>
              <a:rPr kumimoji="1" lang="ja-JP" altLang="en-US" smtClean="0"/>
              <a:t>音データのスピーカーでの演奏</a:t>
            </a:r>
            <a:endParaRPr kumimoji="1" lang="en-US" altLang="ja-JP" smtClean="0"/>
          </a:p>
          <a:p>
            <a:pPr lvl="1"/>
            <a:r>
              <a:rPr lang="ja-JP" altLang="en-US" smtClean="0"/>
              <a:t>音データの</a:t>
            </a:r>
            <a:r>
              <a:rPr kumimoji="1" lang="ja-JP" altLang="en-US" smtClean="0"/>
              <a:t>マイクでの録音</a:t>
            </a:r>
            <a:endParaRPr kumimoji="1" lang="en-US" altLang="ja-JP" smtClean="0"/>
          </a:p>
          <a:p>
            <a:pPr lvl="1"/>
            <a:r>
              <a:rPr lang="ja-JP" altLang="en-US" smtClean="0"/>
              <a:t>音響ファイルへの出力</a:t>
            </a:r>
            <a:endParaRPr lang="en-US" altLang="ja-JP" smtClean="0"/>
          </a:p>
          <a:p>
            <a:pPr lvl="1"/>
            <a:r>
              <a:rPr kumimoji="1" lang="ja-JP" altLang="en-US" smtClean="0"/>
              <a:t>音響ファイルからの入力</a:t>
            </a:r>
            <a:endParaRPr kumimoji="1" lang="en-US" altLang="ja-JP" smtClean="0"/>
          </a:p>
          <a:p>
            <a:r>
              <a:rPr lang="ja-JP" altLang="en-US" smtClean="0"/>
              <a:t>関連項目の一覧は </a:t>
            </a:r>
            <a:r>
              <a:rPr lang="en-US" altLang="ja-JP" smtClean="0"/>
              <a:t>help </a:t>
            </a:r>
            <a:r>
              <a:rPr lang="ja-JP" altLang="en-US" smtClean="0"/>
              <a:t>または </a:t>
            </a:r>
            <a:r>
              <a:rPr lang="en-US" altLang="ja-JP" smtClean="0"/>
              <a:t>helpwin </a:t>
            </a:r>
            <a:r>
              <a:rPr lang="ja-JP" altLang="en-US" smtClean="0"/>
              <a:t>で </a:t>
            </a:r>
            <a:r>
              <a:rPr lang="en-US" altLang="ja-JP" smtClean="0"/>
              <a:t>audiovideo </a:t>
            </a:r>
            <a:r>
              <a:rPr lang="ja-JP" altLang="en-US" smtClean="0"/>
              <a:t>の項目を参照。</a:t>
            </a:r>
            <a:endParaRPr lang="en-US" altLang="ja-JP" smtClean="0"/>
          </a:p>
          <a:p>
            <a:r>
              <a:rPr lang="ja-JP" altLang="en-US" smtClean="0"/>
              <a:t>なお以下では基本的な使い方だけ記すので、詳しいパラメタについては </a:t>
            </a:r>
            <a:r>
              <a:rPr lang="en-US" altLang="ja-JP" smtClean="0"/>
              <a:t>help </a:t>
            </a:r>
            <a:r>
              <a:rPr lang="ja-JP" altLang="en-US" smtClean="0"/>
              <a:t>参照。</a:t>
            </a:r>
            <a:endParaRPr lang="en-US" altLang="ja-JP" smtClean="0"/>
          </a:p>
          <a:p>
            <a:pPr lvl="1"/>
            <a:r>
              <a:rPr kumimoji="1" lang="ja-JP" altLang="en-US" smtClean="0"/>
              <a:t>注意：　</a:t>
            </a:r>
            <a:r>
              <a:rPr kumimoji="1" lang="en-US" altLang="ja-JP" smtClean="0"/>
              <a:t>Fs</a:t>
            </a:r>
            <a:r>
              <a:rPr kumimoji="1" lang="ja-JP" altLang="en-US" smtClean="0"/>
              <a:t>（サンプリングレート）のデフォールト値は関数によって異なるので、必ず明示的に指定する。</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25</a:t>
            </a:fld>
            <a:endParaRPr kumimoji="1" lang="ja-JP"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音響入出力：　再生（１）</a:t>
            </a:r>
            <a:endParaRPr kumimoji="1" lang="ja-JP" altLang="en-US"/>
          </a:p>
        </p:txBody>
      </p:sp>
      <p:sp>
        <p:nvSpPr>
          <p:cNvPr id="3" name="コンテンツ プレースホルダ 2"/>
          <p:cNvSpPr>
            <a:spLocks noGrp="1"/>
          </p:cNvSpPr>
          <p:nvPr>
            <p:ph idx="1"/>
          </p:nvPr>
        </p:nvSpPr>
        <p:spPr/>
        <p:txBody>
          <a:bodyPr>
            <a:normAutofit lnSpcReduction="10000"/>
          </a:bodyPr>
          <a:lstStyle/>
          <a:p>
            <a:r>
              <a:rPr lang="ja-JP" altLang="en-US" dirty="0" smtClean="0"/>
              <a:t>音データを鳴らす従来からの方法（関数）</a:t>
            </a:r>
            <a:endParaRPr lang="en-US" altLang="ja-JP" dirty="0" smtClean="0"/>
          </a:p>
          <a:p>
            <a:pPr lvl="1"/>
            <a:r>
              <a:rPr kumimoji="1" lang="en-US" altLang="ja-JP" dirty="0" err="1" smtClean="0"/>
              <a:t>wavplay</a:t>
            </a:r>
            <a:r>
              <a:rPr kumimoji="1" lang="en-US" altLang="ja-JP" dirty="0" smtClean="0"/>
              <a:t>(y, Fs);</a:t>
            </a:r>
            <a:r>
              <a:rPr lang="en-US" altLang="ja-JP" dirty="0" smtClean="0"/>
              <a:t/>
            </a:r>
            <a:br>
              <a:rPr lang="en-US" altLang="ja-JP" dirty="0" smtClean="0"/>
            </a:br>
            <a:r>
              <a:rPr lang="en-US" altLang="ja-JP" dirty="0" err="1" smtClean="0"/>
              <a:t>Matlab</a:t>
            </a:r>
            <a:r>
              <a:rPr lang="en-US" altLang="ja-JP" dirty="0" smtClean="0"/>
              <a:t> </a:t>
            </a:r>
            <a:r>
              <a:rPr lang="ja-JP" altLang="en-US" dirty="0" smtClean="0"/>
              <a:t>のバージョンによっては、「古い関数である」といったうるさい警告が出続ける。</a:t>
            </a:r>
            <a:endParaRPr lang="en-US" altLang="ja-JP" dirty="0" smtClean="0"/>
          </a:p>
          <a:p>
            <a:pPr lvl="1"/>
            <a:r>
              <a:rPr kumimoji="1" lang="en-US" altLang="ja-JP" dirty="0" smtClean="0"/>
              <a:t>sound(y, Fs);</a:t>
            </a:r>
            <a:br>
              <a:rPr kumimoji="1" lang="en-US" altLang="ja-JP" dirty="0" smtClean="0"/>
            </a:br>
            <a:r>
              <a:rPr kumimoji="1" lang="en-US" altLang="ja-JP" dirty="0" err="1" smtClean="0"/>
              <a:t>wavplay</a:t>
            </a:r>
            <a:r>
              <a:rPr kumimoji="1" lang="en-US" altLang="ja-JP" dirty="0" smtClean="0"/>
              <a:t> </a:t>
            </a:r>
            <a:r>
              <a:rPr kumimoji="1" lang="ja-JP" altLang="en-US" dirty="0" smtClean="0"/>
              <a:t>とほとんど同じだが、こちらは警告が出ない。</a:t>
            </a:r>
            <a:endParaRPr kumimoji="1" lang="en-US" altLang="ja-JP" dirty="0" smtClean="0"/>
          </a:p>
          <a:p>
            <a:pPr lvl="1"/>
            <a:r>
              <a:rPr lang="en-US" altLang="ja-JP" dirty="0" err="1" smtClean="0"/>
              <a:t>soundsc</a:t>
            </a:r>
            <a:r>
              <a:rPr lang="en-US" altLang="ja-JP" dirty="0" smtClean="0"/>
              <a:t>(y, Fs);</a:t>
            </a:r>
            <a:br>
              <a:rPr lang="en-US" altLang="ja-JP" dirty="0" smtClean="0"/>
            </a:br>
            <a:r>
              <a:rPr lang="ja-JP" altLang="en-US" dirty="0" smtClean="0"/>
              <a:t>音データのスケーリング（正規化）を行う。</a:t>
            </a:r>
            <a:r>
              <a:rPr lang="en-US" altLang="ja-JP" dirty="0" smtClean="0"/>
              <a:t/>
            </a:r>
            <a:br>
              <a:rPr lang="en-US" altLang="ja-JP" dirty="0" smtClean="0"/>
            </a:br>
            <a:r>
              <a:rPr lang="ja-JP" altLang="en-US" dirty="0" smtClean="0"/>
              <a:t>データが</a:t>
            </a:r>
            <a:r>
              <a:rPr lang="en-US" altLang="ja-JP" dirty="0" smtClean="0"/>
              <a:t>±1 </a:t>
            </a:r>
            <a:r>
              <a:rPr lang="ja-JP" altLang="en-US" dirty="0" smtClean="0"/>
              <a:t>を超えた場合には、</a:t>
            </a:r>
            <a:r>
              <a:rPr lang="ja-JP" altLang="en-US" dirty="0" smtClean="0">
                <a:hlinkClick r:id="rId2" action="ppaction://hlinksldjump"/>
              </a:rPr>
              <a:t>こちら</a:t>
            </a:r>
            <a:r>
              <a:rPr lang="ja-JP" altLang="en-US" dirty="0" smtClean="0"/>
              <a:t>に書いたような方法でデータ幅を縮める（音を小さくする）。</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26</a:t>
            </a:fld>
            <a:endParaRPr kumimoji="1" lang="ja-JP"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音響入出力：　再生（２）</a:t>
            </a:r>
            <a:endParaRPr kumimoji="1" lang="ja-JP" altLang="en-US"/>
          </a:p>
        </p:txBody>
      </p:sp>
      <p:sp>
        <p:nvSpPr>
          <p:cNvPr id="3" name="コンテンツ プレースホルダ 2"/>
          <p:cNvSpPr>
            <a:spLocks noGrp="1"/>
          </p:cNvSpPr>
          <p:nvPr>
            <p:ph idx="1"/>
          </p:nvPr>
        </p:nvSpPr>
        <p:spPr/>
        <p:txBody>
          <a:bodyPr>
            <a:normAutofit lnSpcReduction="10000"/>
          </a:bodyPr>
          <a:lstStyle/>
          <a:p>
            <a:r>
              <a:rPr kumimoji="1" lang="en-US" altLang="ja-JP" smtClean="0"/>
              <a:t>audioplayer </a:t>
            </a:r>
            <a:r>
              <a:rPr kumimoji="1" lang="ja-JP" altLang="en-US" smtClean="0"/>
              <a:t>を使う。</a:t>
            </a:r>
            <a:endParaRPr kumimoji="1" lang="en-US" altLang="ja-JP" smtClean="0"/>
          </a:p>
          <a:p>
            <a:pPr lvl="1"/>
            <a:r>
              <a:rPr kumimoji="1" lang="en-US" altLang="ja-JP" smtClean="0"/>
              <a:t>p = audioplayer(y, Fs);</a:t>
            </a:r>
          </a:p>
          <a:p>
            <a:r>
              <a:rPr lang="en-US" altLang="ja-JP" smtClean="0"/>
              <a:t>audioplayer </a:t>
            </a:r>
            <a:r>
              <a:rPr lang="ja-JP" altLang="en-US" smtClean="0"/>
              <a:t>は「プレイヤーオブジェクト」を作成するだけで、自身では何もしない（音を鳴らしたりしない）</a:t>
            </a:r>
            <a:endParaRPr lang="en-US" altLang="ja-JP" smtClean="0"/>
          </a:p>
          <a:p>
            <a:r>
              <a:rPr kumimoji="1" lang="ja-JP" altLang="en-US" smtClean="0"/>
              <a:t>そのプレイヤーオブジェクト </a:t>
            </a:r>
            <a:r>
              <a:rPr kumimoji="1" lang="en-US" altLang="ja-JP" smtClean="0"/>
              <a:t>p </a:t>
            </a:r>
            <a:r>
              <a:rPr kumimoji="1" lang="ja-JP" altLang="en-US" smtClean="0"/>
              <a:t>を操作して音の再生を行う。</a:t>
            </a:r>
            <a:endParaRPr kumimoji="1" lang="en-US" altLang="ja-JP" smtClean="0"/>
          </a:p>
          <a:p>
            <a:endParaRPr lang="en-US" altLang="ja-JP" smtClean="0"/>
          </a:p>
          <a:p>
            <a:r>
              <a:rPr kumimoji="1" lang="en-US" altLang="ja-JP" smtClean="0"/>
              <a:t>audioplayer </a:t>
            </a:r>
            <a:r>
              <a:rPr kumimoji="1" lang="ja-JP" altLang="en-US" smtClean="0"/>
              <a:t>の利点</a:t>
            </a:r>
            <a:endParaRPr kumimoji="1" lang="en-US" altLang="ja-JP" smtClean="0"/>
          </a:p>
          <a:p>
            <a:pPr lvl="1"/>
            <a:r>
              <a:rPr lang="en-US" altLang="ja-JP" smtClean="0"/>
              <a:t>wavplay, sound </a:t>
            </a:r>
            <a:r>
              <a:rPr lang="ja-JP" altLang="en-US" smtClean="0"/>
              <a:t>等ではできなかった、再生を途中で止める、再開するなどの処理（普通の録音機で出来る処理）が可能</a:t>
            </a:r>
            <a:endParaRPr kumimoji="1" lang="en-US" altLang="ja-JP" smtClean="0"/>
          </a:p>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27</a:t>
            </a:fld>
            <a:endParaRPr kumimoji="1" lang="ja-JP"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音響入出力：　再生（３）</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プレイヤーオブジェクト </a:t>
            </a:r>
            <a:r>
              <a:rPr kumimoji="1" lang="en-US" altLang="ja-JP" smtClean="0"/>
              <a:t>p </a:t>
            </a:r>
            <a:r>
              <a:rPr kumimoji="1" lang="ja-JP" altLang="en-US" smtClean="0"/>
              <a:t>でできること</a:t>
            </a:r>
            <a:r>
              <a:rPr lang="ja-JP" altLang="en-US" smtClean="0"/>
              <a:t>（下請関数）</a:t>
            </a:r>
            <a:r>
              <a:rPr kumimoji="1" lang="ja-JP" altLang="en-US" smtClean="0"/>
              <a:t>は、</a:t>
            </a:r>
            <a:endParaRPr kumimoji="1" lang="en-US" altLang="ja-JP" smtClean="0"/>
          </a:p>
          <a:p>
            <a:pPr lvl="1"/>
            <a:r>
              <a:rPr lang="en-US" altLang="ja-JP" smtClean="0"/>
              <a:t>help audioplayer/Contents</a:t>
            </a:r>
            <a:r>
              <a:rPr lang="ja-JP" altLang="en-US" smtClean="0"/>
              <a:t>　を参照</a:t>
            </a:r>
            <a:endParaRPr lang="en-US" altLang="ja-JP" smtClean="0"/>
          </a:p>
          <a:p>
            <a:pPr lvl="1"/>
            <a:endParaRPr lang="en-US" altLang="ja-JP" smtClean="0"/>
          </a:p>
          <a:p>
            <a:r>
              <a:rPr kumimoji="1" lang="ja-JP" altLang="en-US" smtClean="0"/>
              <a:t>普通に使いそうなもの</a:t>
            </a:r>
            <a:endParaRPr kumimoji="1" lang="en-US" altLang="ja-JP" smtClean="0"/>
          </a:p>
          <a:p>
            <a:pPr lvl="1"/>
            <a:r>
              <a:rPr lang="en-US" altLang="ja-JP" smtClean="0"/>
              <a:t>play(p);</a:t>
            </a:r>
            <a:r>
              <a:rPr lang="ja-JP" altLang="en-US" smtClean="0"/>
              <a:t>　　　　　　</a:t>
            </a:r>
            <a:r>
              <a:rPr lang="en-US" altLang="ja-JP" smtClean="0"/>
              <a:t>% </a:t>
            </a:r>
            <a:r>
              <a:rPr lang="ja-JP" altLang="en-US" smtClean="0"/>
              <a:t>音データ </a:t>
            </a:r>
            <a:r>
              <a:rPr lang="en-US" altLang="ja-JP" smtClean="0"/>
              <a:t>y </a:t>
            </a:r>
            <a:r>
              <a:rPr lang="ja-JP" altLang="en-US" smtClean="0"/>
              <a:t>全体の再生</a:t>
            </a:r>
            <a:endParaRPr lang="en-US" altLang="ja-JP" smtClean="0"/>
          </a:p>
          <a:p>
            <a:pPr lvl="1"/>
            <a:r>
              <a:rPr kumimoji="1" lang="en-US" altLang="ja-JP" smtClean="0"/>
              <a:t>play(p, [a b]);</a:t>
            </a:r>
            <a:r>
              <a:rPr kumimoji="1" lang="ja-JP" altLang="en-US" smtClean="0"/>
              <a:t>　　</a:t>
            </a:r>
            <a:r>
              <a:rPr lang="en-US" altLang="ja-JP" smtClean="0"/>
              <a:t> % y(a:b) </a:t>
            </a:r>
            <a:r>
              <a:rPr lang="ja-JP" altLang="en-US" smtClean="0"/>
              <a:t>を再生</a:t>
            </a:r>
            <a:endParaRPr lang="en-US" altLang="ja-JP" smtClean="0"/>
          </a:p>
          <a:p>
            <a:pPr lvl="1"/>
            <a:r>
              <a:rPr kumimoji="1" lang="en-US" altLang="ja-JP" smtClean="0"/>
              <a:t>stop(p);</a:t>
            </a:r>
            <a:r>
              <a:rPr kumimoji="1" lang="ja-JP" altLang="en-US" smtClean="0"/>
              <a:t>　　　　　　</a:t>
            </a:r>
            <a:r>
              <a:rPr kumimoji="1" lang="en-US" altLang="ja-JP" smtClean="0"/>
              <a:t>% </a:t>
            </a:r>
            <a:r>
              <a:rPr kumimoji="1" lang="ja-JP" altLang="en-US" smtClean="0"/>
              <a:t>停止</a:t>
            </a:r>
            <a:endParaRPr kumimoji="1" lang="en-US" altLang="ja-JP" smtClean="0"/>
          </a:p>
          <a:p>
            <a:pPr lvl="1"/>
            <a:r>
              <a:rPr lang="en-US" altLang="ja-JP" smtClean="0"/>
              <a:t>pause(p);</a:t>
            </a:r>
            <a:r>
              <a:rPr lang="ja-JP" altLang="en-US" smtClean="0"/>
              <a:t>　　　　　</a:t>
            </a:r>
            <a:r>
              <a:rPr lang="en-US" altLang="ja-JP" smtClean="0"/>
              <a:t>% </a:t>
            </a:r>
            <a:r>
              <a:rPr lang="ja-JP" altLang="en-US" smtClean="0"/>
              <a:t>一時停止</a:t>
            </a:r>
            <a:endParaRPr lang="en-US" altLang="ja-JP" smtClean="0"/>
          </a:p>
          <a:p>
            <a:pPr lvl="1"/>
            <a:r>
              <a:rPr kumimoji="1" lang="en-US" altLang="ja-JP" smtClean="0"/>
              <a:t>resume(p);</a:t>
            </a:r>
            <a:r>
              <a:rPr kumimoji="1" lang="ja-JP" altLang="en-US" smtClean="0"/>
              <a:t>　　　　</a:t>
            </a:r>
            <a:r>
              <a:rPr kumimoji="1" lang="en-US" altLang="ja-JP" smtClean="0"/>
              <a:t>% </a:t>
            </a:r>
            <a:r>
              <a:rPr kumimoji="1" lang="ja-JP" altLang="en-US" smtClean="0"/>
              <a:t>一時停止点から再開</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28</a:t>
            </a:fld>
            <a:endParaRPr kumimoji="1" lang="ja-JP" altLang="en-US"/>
          </a:p>
        </p:txBody>
      </p:sp>
      <p:grpSp>
        <p:nvGrpSpPr>
          <p:cNvPr id="14" name="グループ化 13"/>
          <p:cNvGrpSpPr/>
          <p:nvPr/>
        </p:nvGrpSpPr>
        <p:grpSpPr>
          <a:xfrm>
            <a:off x="8100392" y="3356992"/>
            <a:ext cx="576064" cy="2448272"/>
            <a:chOff x="8100392" y="2852936"/>
            <a:chExt cx="576064" cy="2448272"/>
          </a:xfrm>
        </p:grpSpPr>
        <p:sp>
          <p:nvSpPr>
            <p:cNvPr id="5" name="動作設定ボタン : 進む/次へ 4">
              <a:hlinkClick r:id="" action="ppaction://noaction" highlightClick="1"/>
            </p:cNvPr>
            <p:cNvSpPr/>
            <p:nvPr/>
          </p:nvSpPr>
          <p:spPr>
            <a:xfrm>
              <a:off x="8100392" y="2852936"/>
              <a:ext cx="576064" cy="432048"/>
            </a:xfrm>
            <a:prstGeom prst="actionButtonForwardNex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動作設定ボタン : 進む/次へ 5">
              <a:hlinkClick r:id="" action="ppaction://noaction" highlightClick="1"/>
            </p:cNvPr>
            <p:cNvSpPr/>
            <p:nvPr/>
          </p:nvSpPr>
          <p:spPr>
            <a:xfrm>
              <a:off x="8100392" y="4869160"/>
              <a:ext cx="576064" cy="432048"/>
            </a:xfrm>
            <a:prstGeom prst="actionButtonForwardNex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 name="グループ化 11"/>
            <p:cNvGrpSpPr/>
            <p:nvPr/>
          </p:nvGrpSpPr>
          <p:grpSpPr>
            <a:xfrm>
              <a:off x="8100392" y="3861048"/>
              <a:ext cx="576064" cy="432048"/>
              <a:chOff x="8100392" y="3861048"/>
              <a:chExt cx="576064" cy="432048"/>
            </a:xfrm>
          </p:grpSpPr>
          <p:sp>
            <p:nvSpPr>
              <p:cNvPr id="7" name="正方形/長方形 6"/>
              <p:cNvSpPr/>
              <p:nvPr/>
            </p:nvSpPr>
            <p:spPr>
              <a:xfrm>
                <a:off x="8100392" y="3861048"/>
                <a:ext cx="576064" cy="43204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8244408" y="3933056"/>
                <a:ext cx="288032" cy="288032"/>
              </a:xfrm>
              <a:prstGeom prst="rect">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 name="グループ化 12"/>
            <p:cNvGrpSpPr/>
            <p:nvPr/>
          </p:nvGrpSpPr>
          <p:grpSpPr>
            <a:xfrm>
              <a:off x="8100392" y="4365104"/>
              <a:ext cx="576064" cy="432048"/>
              <a:chOff x="8100392" y="4365104"/>
              <a:chExt cx="576064" cy="432048"/>
            </a:xfrm>
          </p:grpSpPr>
          <p:sp>
            <p:nvSpPr>
              <p:cNvPr id="8" name="正方形/長方形 7"/>
              <p:cNvSpPr/>
              <p:nvPr/>
            </p:nvSpPr>
            <p:spPr>
              <a:xfrm>
                <a:off x="8100392" y="4365104"/>
                <a:ext cx="576064" cy="43204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8244408" y="4437112"/>
                <a:ext cx="72008" cy="288032"/>
              </a:xfrm>
              <a:prstGeom prst="rect">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8388424" y="4437112"/>
                <a:ext cx="72008" cy="288032"/>
              </a:xfrm>
              <a:prstGeom prst="rect">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音響入出力：　録音</a:t>
            </a:r>
            <a:endParaRPr kumimoji="1" lang="ja-JP" altLang="en-US"/>
          </a:p>
        </p:txBody>
      </p:sp>
      <p:sp>
        <p:nvSpPr>
          <p:cNvPr id="3" name="コンテンツ プレースホルダ 2"/>
          <p:cNvSpPr>
            <a:spLocks noGrp="1"/>
          </p:cNvSpPr>
          <p:nvPr>
            <p:ph idx="1"/>
          </p:nvPr>
        </p:nvSpPr>
        <p:spPr/>
        <p:txBody>
          <a:bodyPr>
            <a:normAutofit lnSpcReduction="10000"/>
          </a:bodyPr>
          <a:lstStyle/>
          <a:p>
            <a:r>
              <a:rPr kumimoji="1" lang="ja-JP" altLang="en-US" smtClean="0"/>
              <a:t>マイクや外部音源から音を録音して取り込む。</a:t>
            </a:r>
            <a:endParaRPr kumimoji="1" lang="en-US" altLang="ja-JP" smtClean="0"/>
          </a:p>
          <a:p>
            <a:endParaRPr kumimoji="1" lang="en-US" altLang="ja-JP" smtClean="0"/>
          </a:p>
          <a:p>
            <a:r>
              <a:rPr kumimoji="1" lang="ja-JP" altLang="en-US" smtClean="0"/>
              <a:t>従来型</a:t>
            </a:r>
            <a:endParaRPr kumimoji="1" lang="en-US" altLang="ja-JP" smtClean="0"/>
          </a:p>
          <a:p>
            <a:pPr lvl="1"/>
            <a:r>
              <a:rPr lang="en-US" altLang="ja-JP" smtClean="0"/>
              <a:t>y = </a:t>
            </a:r>
            <a:r>
              <a:rPr kumimoji="1" lang="en-US" altLang="ja-JP" smtClean="0"/>
              <a:t>wavrecord(n, Fs, </a:t>
            </a:r>
            <a:r>
              <a:rPr lang="en-US" altLang="ja-JP" smtClean="0"/>
              <a:t>ch);</a:t>
            </a:r>
          </a:p>
          <a:p>
            <a:pPr lvl="1"/>
            <a:endParaRPr lang="en-US" altLang="ja-JP" smtClean="0"/>
          </a:p>
          <a:p>
            <a:r>
              <a:rPr lang="en-US" altLang="ja-JP" smtClean="0"/>
              <a:t>audiorecorder </a:t>
            </a:r>
            <a:r>
              <a:rPr lang="ja-JP" altLang="en-US" smtClean="0"/>
              <a:t>を使う</a:t>
            </a:r>
            <a:endParaRPr lang="en-US" altLang="ja-JP" smtClean="0"/>
          </a:p>
          <a:p>
            <a:pPr lvl="1"/>
            <a:r>
              <a:rPr lang="en-US" altLang="ja-JP" smtClean="0"/>
              <a:t>audioplayer </a:t>
            </a:r>
            <a:r>
              <a:rPr lang="ja-JP" altLang="en-US" smtClean="0"/>
              <a:t>と同様、録音のスタート・ストップ等ができる。</a:t>
            </a:r>
            <a:endParaRPr lang="en-US" altLang="ja-JP" smtClean="0"/>
          </a:p>
          <a:p>
            <a:pPr lvl="1"/>
            <a:endParaRPr lang="en-US" altLang="ja-JP" smtClean="0"/>
          </a:p>
          <a:p>
            <a:r>
              <a:rPr lang="ja-JP" altLang="en-US" smtClean="0"/>
              <a:t>詳しくはあとで。</a:t>
            </a:r>
            <a:endParaRPr lang="en-US" altLang="ja-JP" smtClean="0"/>
          </a:p>
          <a:p>
            <a:pPr>
              <a:buNone/>
            </a:pP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29</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mtClean="0"/>
              <a:t>目次</a:t>
            </a:r>
            <a:endParaRPr kumimoji="1" lang="ja-JP" altLang="en-US"/>
          </a:p>
        </p:txBody>
      </p:sp>
      <p:sp>
        <p:nvSpPr>
          <p:cNvPr id="3" name="コンテンツ プレースホルダ 2"/>
          <p:cNvSpPr>
            <a:spLocks noGrp="1"/>
          </p:cNvSpPr>
          <p:nvPr>
            <p:ph sz="half" idx="1"/>
          </p:nvPr>
        </p:nvSpPr>
        <p:spPr/>
        <p:txBody>
          <a:bodyPr/>
          <a:lstStyle/>
          <a:p>
            <a:r>
              <a:rPr kumimoji="1" lang="ja-JP" altLang="en-US" dirty="0" smtClean="0">
                <a:hlinkClick r:id="rId2" action="ppaction://hlinksldjump"/>
              </a:rPr>
              <a:t>凡例</a:t>
            </a:r>
            <a:endParaRPr kumimoji="1" lang="en-US" altLang="ja-JP" dirty="0" smtClean="0"/>
          </a:p>
          <a:p>
            <a:r>
              <a:rPr lang="ja-JP" altLang="en-US" dirty="0" smtClean="0">
                <a:hlinkClick r:id="rId3" action="ppaction://hlinksldjump"/>
              </a:rPr>
              <a:t>起動の</a:t>
            </a:r>
            <a:r>
              <a:rPr lang="ja-JP" altLang="en-US" dirty="0">
                <a:hlinkClick r:id="rId3" action="ppaction://hlinksldjump"/>
              </a:rPr>
              <a:t>仕方</a:t>
            </a:r>
            <a:endParaRPr kumimoji="1" lang="en-US" altLang="ja-JP" dirty="0" smtClean="0"/>
          </a:p>
          <a:p>
            <a:r>
              <a:rPr kumimoji="1" lang="ja-JP" altLang="en-US" dirty="0" smtClean="0">
                <a:hlinkClick r:id="rId4" action="ppaction://hlinksldjump"/>
              </a:rPr>
              <a:t>配列</a:t>
            </a:r>
            <a:endParaRPr kumimoji="1" lang="en-US" altLang="ja-JP" dirty="0" smtClean="0"/>
          </a:p>
          <a:p>
            <a:r>
              <a:rPr lang="ja-JP" altLang="en-US" dirty="0" smtClean="0">
                <a:hlinkClick r:id="rId5" action="ppaction://hlinksldjump"/>
              </a:rPr>
              <a:t>音響データ</a:t>
            </a:r>
            <a:endParaRPr lang="en-US" altLang="ja-JP" dirty="0" smtClean="0"/>
          </a:p>
          <a:p>
            <a:r>
              <a:rPr lang="ja-JP" altLang="en-US" dirty="0" smtClean="0">
                <a:hlinkClick r:id="rId6" action="ppaction://hlinksldjump"/>
              </a:rPr>
              <a:t>音響入出力</a:t>
            </a:r>
            <a:endParaRPr lang="en-US" altLang="ja-JP" dirty="0" smtClean="0"/>
          </a:p>
        </p:txBody>
      </p:sp>
      <p:sp>
        <p:nvSpPr>
          <p:cNvPr id="4" name="コンテンツ プレースホルダ 3"/>
          <p:cNvSpPr>
            <a:spLocks noGrp="1"/>
          </p:cNvSpPr>
          <p:nvPr>
            <p:ph sz="half" idx="2"/>
          </p:nvPr>
        </p:nvSpPr>
        <p:spPr/>
        <p:txBody>
          <a:bodyPr/>
          <a:lstStyle/>
          <a:p>
            <a:r>
              <a:rPr lang="ja-JP" altLang="en-US" dirty="0">
                <a:hlinkClick r:id="rId7" action="ppaction://hlinksldjump"/>
              </a:rPr>
              <a:t>時間値の扱い</a:t>
            </a:r>
            <a:endParaRPr lang="en-US" altLang="ja-JP" dirty="0"/>
          </a:p>
          <a:p>
            <a:r>
              <a:rPr lang="ja-JP" altLang="en-US" dirty="0" smtClean="0">
                <a:hlinkClick r:id="rId8" action="ppaction://hlinksldjump"/>
              </a:rPr>
              <a:t>グラフ</a:t>
            </a:r>
            <a:r>
              <a:rPr lang="ja-JP" altLang="en-US" dirty="0">
                <a:hlinkClick r:id="rId8" action="ppaction://hlinksldjump"/>
              </a:rPr>
              <a:t>の描画（目次）</a:t>
            </a:r>
            <a:endParaRPr lang="en-US" altLang="ja-JP" dirty="0"/>
          </a:p>
          <a:p>
            <a:r>
              <a:rPr lang="ja-JP" altLang="en-US" dirty="0" smtClean="0">
                <a:hlinkClick r:id="rId9" action="ppaction://hlinksldjump"/>
              </a:rPr>
              <a:t>キャンバス方式</a:t>
            </a:r>
            <a:endParaRPr lang="en-US" altLang="ja-JP" dirty="0" smtClean="0"/>
          </a:p>
          <a:p>
            <a:r>
              <a:rPr lang="ja-JP" altLang="en-US" dirty="0" smtClean="0">
                <a:hlinkClick r:id="rId10" action="ppaction://hlinksldjump"/>
              </a:rPr>
              <a:t>波形エンベロープ</a:t>
            </a:r>
            <a:endParaRPr lang="en-US" altLang="ja-JP" dirty="0" smtClean="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音響入出力：　ファイル入出力</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ここでは </a:t>
            </a:r>
            <a:r>
              <a:rPr kumimoji="1" lang="en-US" altLang="ja-JP" smtClean="0"/>
              <a:t>wav </a:t>
            </a:r>
            <a:r>
              <a:rPr kumimoji="1" lang="ja-JP" altLang="en-US" smtClean="0"/>
              <a:t>ファイルだけ取り上げる。</a:t>
            </a:r>
            <a:endParaRPr kumimoji="1" lang="en-US" altLang="ja-JP" smtClean="0"/>
          </a:p>
          <a:p>
            <a:r>
              <a:rPr lang="en-US" altLang="ja-JP" smtClean="0"/>
              <a:t>wav (, au) </a:t>
            </a:r>
            <a:r>
              <a:rPr lang="ja-JP" altLang="en-US" smtClean="0"/>
              <a:t>以外のデータ形式は </a:t>
            </a:r>
            <a:r>
              <a:rPr lang="en-US" altLang="ja-JP" smtClean="0"/>
              <a:t>matlab </a:t>
            </a:r>
            <a:r>
              <a:rPr lang="ja-JP" altLang="en-US" smtClean="0"/>
              <a:t>純正では扱えないが、</a:t>
            </a:r>
            <a:r>
              <a:rPr lang="en-US" altLang="ja-JP" smtClean="0"/>
              <a:t>mp3 </a:t>
            </a:r>
            <a:r>
              <a:rPr lang="ja-JP" altLang="en-US" smtClean="0"/>
              <a:t>等を処理するパッケージ類はネット上からダウンロード可能。</a:t>
            </a:r>
            <a:endParaRPr lang="en-US" altLang="ja-JP" smtClean="0"/>
          </a:p>
          <a:p>
            <a:endParaRPr kumimoji="1" lang="en-US" altLang="ja-JP" smtClean="0"/>
          </a:p>
          <a:p>
            <a:r>
              <a:rPr lang="en-US" altLang="ja-JP" smtClean="0"/>
              <a:t>wav </a:t>
            </a:r>
            <a:r>
              <a:rPr lang="ja-JP" altLang="en-US" smtClean="0"/>
              <a:t>ファイルの入力</a:t>
            </a:r>
            <a:endParaRPr lang="en-US" altLang="ja-JP" smtClean="0"/>
          </a:p>
          <a:p>
            <a:pPr lvl="1"/>
            <a:r>
              <a:rPr kumimoji="1" lang="en-US" altLang="ja-JP" smtClean="0"/>
              <a:t>[y,  Fs] = wavread(‘</a:t>
            </a:r>
            <a:r>
              <a:rPr kumimoji="1" lang="ja-JP" altLang="en-US" smtClean="0"/>
              <a:t>ファイル名</a:t>
            </a:r>
            <a:r>
              <a:rPr kumimoji="1" lang="en-US" altLang="ja-JP" smtClean="0"/>
              <a:t>’);</a:t>
            </a:r>
          </a:p>
          <a:p>
            <a:r>
              <a:rPr lang="en-US" altLang="ja-JP" smtClean="0"/>
              <a:t>wav </a:t>
            </a:r>
            <a:r>
              <a:rPr lang="ja-JP" altLang="en-US" smtClean="0"/>
              <a:t>ファイルの出力</a:t>
            </a:r>
            <a:endParaRPr lang="en-US" altLang="ja-JP" smtClean="0"/>
          </a:p>
          <a:p>
            <a:pPr lvl="1"/>
            <a:r>
              <a:rPr kumimoji="1" lang="en-US" altLang="ja-JP" smtClean="0"/>
              <a:t>wavwrite(y,  Fs, ‘</a:t>
            </a:r>
            <a:r>
              <a:rPr kumimoji="1" lang="ja-JP" altLang="en-US" smtClean="0"/>
              <a:t>ファイル名</a:t>
            </a:r>
            <a:r>
              <a:rPr kumimoji="1" lang="en-US" altLang="ja-JP" smtClean="0"/>
              <a:t>’);</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30</a:t>
            </a:fld>
            <a:endParaRPr kumimoji="1" lang="ja-JP"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31</a:t>
            </a:fld>
            <a:endParaRPr kumimoji="1" lang="ja-JP"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時間値の扱い</a:t>
            </a:r>
            <a:endParaRPr kumimoji="1" lang="ja-JP" altLang="en-US"/>
          </a:p>
        </p:txBody>
      </p:sp>
      <p:sp>
        <p:nvSpPr>
          <p:cNvPr id="3" name="コンテンツ プレースホルダ 2"/>
          <p:cNvSpPr>
            <a:spLocks noGrp="1"/>
          </p:cNvSpPr>
          <p:nvPr>
            <p:ph idx="1"/>
          </p:nvPr>
        </p:nvSpPr>
        <p:spPr/>
        <p:txBody>
          <a:bodyPr>
            <a:normAutofit lnSpcReduction="10000"/>
          </a:bodyPr>
          <a:lstStyle/>
          <a:p>
            <a:r>
              <a:rPr kumimoji="1" lang="ja-JP" altLang="en-US" smtClean="0"/>
              <a:t>時間値ベクトルの作成</a:t>
            </a:r>
            <a:endParaRPr lang="en-US" altLang="ja-JP" smtClean="0"/>
          </a:p>
          <a:p>
            <a:pPr lvl="1"/>
            <a:r>
              <a:rPr kumimoji="1" lang="en-US" altLang="ja-JP" smtClean="0"/>
              <a:t>Fs = 44100;</a:t>
            </a:r>
          </a:p>
          <a:p>
            <a:pPr lvl="1"/>
            <a:r>
              <a:rPr kumimoji="1" lang="en-US" altLang="ja-JP" smtClean="0"/>
              <a:t>t = 0:1/Fs:2;             % </a:t>
            </a:r>
            <a:r>
              <a:rPr kumimoji="1" lang="ja-JP" altLang="en-US" smtClean="0"/>
              <a:t>方法１</a:t>
            </a:r>
            <a:endParaRPr kumimoji="1" lang="en-US" altLang="ja-JP" smtClean="0"/>
          </a:p>
          <a:p>
            <a:pPr lvl="1"/>
            <a:r>
              <a:rPr lang="en-US" altLang="ja-JP" smtClean="0"/>
              <a:t>t = (0:2*Fs)/Fs;</a:t>
            </a:r>
            <a:r>
              <a:rPr lang="ja-JP" altLang="en-US" smtClean="0"/>
              <a:t>　　　</a:t>
            </a:r>
            <a:r>
              <a:rPr lang="en-US" altLang="ja-JP" smtClean="0"/>
              <a:t>% </a:t>
            </a:r>
            <a:r>
              <a:rPr lang="ja-JP" altLang="en-US" smtClean="0"/>
              <a:t>方法２</a:t>
            </a:r>
            <a:endParaRPr lang="en-US" altLang="ja-JP" smtClean="0"/>
          </a:p>
          <a:p>
            <a:r>
              <a:rPr lang="ja-JP" altLang="en-US" smtClean="0"/>
              <a:t>上の２つはいずれも２秒分の時間値ベクトルを作成するが、長さが </a:t>
            </a:r>
            <a:r>
              <a:rPr lang="en-US" altLang="ja-JP" smtClean="0"/>
              <a:t>2*Fs+1=88201 </a:t>
            </a:r>
            <a:r>
              <a:rPr lang="ja-JP" altLang="en-US" smtClean="0"/>
              <a:t>になる。</a:t>
            </a:r>
            <a:r>
              <a:rPr lang="en-US" altLang="ja-JP" smtClean="0"/>
              <a:t/>
            </a:r>
            <a:br>
              <a:rPr lang="en-US" altLang="ja-JP" smtClean="0"/>
            </a:br>
            <a:r>
              <a:rPr lang="ja-JP" altLang="en-US" smtClean="0"/>
              <a:t>長さを </a:t>
            </a:r>
            <a:r>
              <a:rPr lang="en-US" altLang="ja-JP" smtClean="0"/>
              <a:t>2*Fs </a:t>
            </a:r>
            <a:r>
              <a:rPr lang="ja-JP" altLang="en-US" smtClean="0"/>
              <a:t>にしたいなら、両端のいずれか（</a:t>
            </a:r>
            <a:r>
              <a:rPr lang="en-US" altLang="ja-JP" smtClean="0"/>
              <a:t>t=0</a:t>
            </a:r>
            <a:r>
              <a:rPr lang="ja-JP" altLang="en-US" smtClean="0"/>
              <a:t> か、</a:t>
            </a:r>
            <a:r>
              <a:rPr lang="en-US" altLang="ja-JP" smtClean="0"/>
              <a:t>t=2</a:t>
            </a:r>
            <a:r>
              <a:rPr lang="ja-JP" altLang="en-US" smtClean="0"/>
              <a:t>）をはずす必要がある。方法２のほうが若干扱いやすく、下のいずれかになる。</a:t>
            </a:r>
            <a:endParaRPr kumimoji="1" lang="en-US" altLang="ja-JP" smtClean="0"/>
          </a:p>
          <a:p>
            <a:pPr lvl="1"/>
            <a:r>
              <a:rPr kumimoji="1" lang="en-US" altLang="ja-JP" smtClean="0"/>
              <a:t>t = (1:2*Fs)/Fs;</a:t>
            </a:r>
          </a:p>
          <a:p>
            <a:pPr lvl="1"/>
            <a:r>
              <a:rPr lang="en-US" altLang="ja-JP" smtClean="0">
                <a:sym typeface="Wingdings" pitchFamily="2" charset="2"/>
              </a:rPr>
              <a:t>t</a:t>
            </a:r>
            <a:r>
              <a:rPr lang="ja-JP" altLang="en-US" smtClean="0">
                <a:sym typeface="Wingdings" pitchFamily="2" charset="2"/>
              </a:rPr>
              <a:t> </a:t>
            </a:r>
            <a:r>
              <a:rPr lang="en-US" altLang="ja-JP" smtClean="0">
                <a:sym typeface="Wingdings" pitchFamily="2" charset="2"/>
              </a:rPr>
              <a:t>= (0:(2*Fs-1))/Fs;</a:t>
            </a:r>
            <a:endParaRPr kumimoji="1"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32</a:t>
            </a:fld>
            <a:endParaRPr kumimoji="1" lang="ja-JP"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時間値の変換</a:t>
            </a:r>
            <a:endParaRPr kumimoji="1" lang="ja-JP" altLang="en-US"/>
          </a:p>
        </p:txBody>
      </p:sp>
      <p:sp>
        <p:nvSpPr>
          <p:cNvPr id="3" name="コンテンツ プレースホルダ 2"/>
          <p:cNvSpPr>
            <a:spLocks noGrp="1"/>
          </p:cNvSpPr>
          <p:nvPr>
            <p:ph idx="1"/>
          </p:nvPr>
        </p:nvSpPr>
        <p:spPr>
          <a:xfrm>
            <a:off x="457200" y="1268760"/>
            <a:ext cx="8229600" cy="5256584"/>
          </a:xfrm>
        </p:spPr>
        <p:txBody>
          <a:bodyPr>
            <a:normAutofit lnSpcReduction="10000"/>
          </a:bodyPr>
          <a:lstStyle/>
          <a:p>
            <a:r>
              <a:rPr kumimoji="1" lang="ja-JP" altLang="en-US" smtClean="0"/>
              <a:t>開始時刻 </a:t>
            </a:r>
            <a:r>
              <a:rPr kumimoji="1" lang="en-US" altLang="ja-JP" smtClean="0"/>
              <a:t>0</a:t>
            </a:r>
            <a:r>
              <a:rPr kumimoji="1" lang="ja-JP" altLang="en-US" smtClean="0"/>
              <a:t>、サンプリングレート </a:t>
            </a:r>
            <a:r>
              <a:rPr kumimoji="1" lang="en-US" altLang="ja-JP" smtClean="0"/>
              <a:t>Fs</a:t>
            </a:r>
            <a:r>
              <a:rPr kumimoji="1" lang="ja-JP" altLang="en-US" smtClean="0"/>
              <a:t>で、時刻 </a:t>
            </a:r>
            <a:r>
              <a:rPr kumimoji="1" lang="en-US" altLang="ja-JP" smtClean="0"/>
              <a:t>t </a:t>
            </a:r>
            <a:r>
              <a:rPr kumimoji="1" lang="ja-JP" altLang="en-US" smtClean="0"/>
              <a:t>に対応するデータ点番号 </a:t>
            </a:r>
            <a:r>
              <a:rPr kumimoji="1" lang="en-US" altLang="ja-JP" smtClean="0"/>
              <a:t>k </a:t>
            </a:r>
            <a:r>
              <a:rPr kumimoji="1" lang="ja-JP" altLang="en-US" smtClean="0"/>
              <a:t>を求める。</a:t>
            </a:r>
            <a:r>
              <a:rPr lang="ja-JP" altLang="en-US" smtClean="0"/>
              <a:t>⊿</a:t>
            </a:r>
            <a:r>
              <a:rPr lang="en-US" altLang="ja-JP" i="1" smtClean="0"/>
              <a:t>t</a:t>
            </a:r>
            <a:r>
              <a:rPr lang="en-US" altLang="ja-JP" smtClean="0"/>
              <a:t>  = 1/Fs </a:t>
            </a:r>
            <a:r>
              <a:rPr lang="ja-JP" altLang="en-US" smtClean="0"/>
              <a:t>とすると：</a:t>
            </a:r>
            <a:endParaRPr lang="en-US" altLang="ja-JP" smtClean="0"/>
          </a:p>
          <a:p>
            <a:endParaRPr kumimoji="1" lang="en-US" altLang="ja-JP" smtClean="0"/>
          </a:p>
          <a:p>
            <a:endParaRPr lang="en-US" altLang="ja-JP" smtClean="0"/>
          </a:p>
          <a:p>
            <a:endParaRPr lang="en-US" altLang="ja-JP" smtClean="0"/>
          </a:p>
          <a:p>
            <a:pPr lvl="1"/>
            <a:r>
              <a:rPr kumimoji="1" lang="en-US" altLang="ja-JP" smtClean="0"/>
              <a:t>k = </a:t>
            </a:r>
            <a:r>
              <a:rPr lang="en-US" altLang="ja-JP" smtClean="0"/>
              <a:t> t * Fs + 1;     ..... </a:t>
            </a:r>
            <a:r>
              <a:rPr lang="ja-JP" altLang="en-US" smtClean="0"/>
              <a:t>ではダメ！　　なぜなら：</a:t>
            </a:r>
            <a:endParaRPr lang="en-US" altLang="ja-JP" smtClean="0"/>
          </a:p>
          <a:p>
            <a:r>
              <a:rPr lang="en-US" altLang="ja-JP" smtClean="0"/>
              <a:t>k </a:t>
            </a:r>
            <a:r>
              <a:rPr lang="ja-JP" altLang="en-US" smtClean="0"/>
              <a:t>は整数でなければならないが、</a:t>
            </a:r>
            <a:r>
              <a:rPr lang="en-US" altLang="ja-JP" smtClean="0"/>
              <a:t>t *Fs </a:t>
            </a:r>
            <a:r>
              <a:rPr lang="ja-JP" altLang="en-US" smtClean="0"/>
              <a:t>は整数とは限らない。整数に丸める必要がある。</a:t>
            </a:r>
            <a:endParaRPr lang="en-US" altLang="ja-JP" smtClean="0"/>
          </a:p>
          <a:p>
            <a:pPr lvl="1"/>
            <a:r>
              <a:rPr kumimoji="1" lang="en-US" altLang="ja-JP" smtClean="0"/>
              <a:t>k = floor(t * Fs) + 1;     % </a:t>
            </a:r>
            <a:r>
              <a:rPr kumimoji="1" lang="ja-JP" altLang="en-US" smtClean="0"/>
              <a:t>切り捨て</a:t>
            </a:r>
            <a:endParaRPr kumimoji="1" lang="en-US" altLang="ja-JP" smtClean="0"/>
          </a:p>
          <a:p>
            <a:pPr lvl="1"/>
            <a:r>
              <a:rPr lang="en-US" altLang="ja-JP" smtClean="0"/>
              <a:t>k = round(t * Fs) + 1;   % </a:t>
            </a:r>
            <a:r>
              <a:rPr lang="ja-JP" altLang="en-US" smtClean="0"/>
              <a:t>四捨五入</a:t>
            </a:r>
            <a:endParaRPr lang="en-US" altLang="ja-JP" smtClean="0"/>
          </a:p>
          <a:p>
            <a:pPr lvl="1"/>
            <a:r>
              <a:rPr lang="en-US" altLang="ja-JP" smtClean="0"/>
              <a:t>k = ceil(t * Fs) + 1;      % </a:t>
            </a:r>
            <a:r>
              <a:rPr lang="ja-JP" altLang="en-US" smtClean="0"/>
              <a:t>切り上げ</a:t>
            </a:r>
            <a:endParaRPr lang="en-US" altLang="ja-JP" smtClean="0"/>
          </a:p>
          <a:p>
            <a:pPr lvl="1">
              <a:buNone/>
            </a:pPr>
            <a:endParaRPr kumimoji="1"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33</a:t>
            </a:fld>
            <a:endParaRPr kumimoji="1" lang="ja-JP" altLang="en-US"/>
          </a:p>
        </p:txBody>
      </p:sp>
      <p:graphicFrame>
        <p:nvGraphicFramePr>
          <p:cNvPr id="5" name="表 4"/>
          <p:cNvGraphicFramePr>
            <a:graphicFrameLocks noGrp="1"/>
          </p:cNvGraphicFramePr>
          <p:nvPr/>
        </p:nvGraphicFramePr>
        <p:xfrm>
          <a:off x="1187624" y="2420888"/>
          <a:ext cx="6552728" cy="923272"/>
        </p:xfrm>
        <a:graphic>
          <a:graphicData uri="http://schemas.openxmlformats.org/drawingml/2006/table">
            <a:tbl>
              <a:tblPr firstRow="1" bandRow="1">
                <a:tableStyleId>{5940675A-B579-460E-94D1-54222C63F5DA}</a:tableStyleId>
              </a:tblPr>
              <a:tblGrid>
                <a:gridCol w="936104"/>
                <a:gridCol w="576064"/>
                <a:gridCol w="648072"/>
                <a:gridCol w="792088"/>
                <a:gridCol w="1080120"/>
                <a:gridCol w="1008112"/>
                <a:gridCol w="1512168"/>
              </a:tblGrid>
              <a:tr h="398023">
                <a:tc>
                  <a:txBody>
                    <a:bodyPr/>
                    <a:lstStyle/>
                    <a:p>
                      <a:pPr algn="ctr"/>
                      <a:r>
                        <a:rPr kumimoji="1" lang="ja-JP" altLang="en-US" smtClean="0">
                          <a:latin typeface="Times New Roman" pitchFamily="18" charset="0"/>
                          <a:cs typeface="Times New Roman" pitchFamily="18" charset="0"/>
                        </a:rPr>
                        <a:t>番号</a:t>
                      </a:r>
                      <a:endParaRPr kumimoji="1" lang="ja-JP" altLang="en-US">
                        <a:latin typeface="Times New Roman" pitchFamily="18" charset="0"/>
                        <a:cs typeface="Times New Roman" pitchFamily="18" charset="0"/>
                      </a:endParaRPr>
                    </a:p>
                  </a:txBody>
                  <a:tcPr/>
                </a:tc>
                <a:tc>
                  <a:txBody>
                    <a:bodyPr/>
                    <a:lstStyle/>
                    <a:p>
                      <a:pPr algn="ctr"/>
                      <a:r>
                        <a:rPr kumimoji="1" lang="en-US" altLang="ja-JP" smtClean="0">
                          <a:latin typeface="Times New Roman" pitchFamily="18" charset="0"/>
                          <a:cs typeface="Times New Roman" pitchFamily="18" charset="0"/>
                        </a:rPr>
                        <a:t>1</a:t>
                      </a:r>
                      <a:endParaRPr kumimoji="1" lang="ja-JP" altLang="en-US">
                        <a:latin typeface="Times New Roman" pitchFamily="18" charset="0"/>
                        <a:cs typeface="Times New Roman" pitchFamily="18" charset="0"/>
                      </a:endParaRPr>
                    </a:p>
                  </a:txBody>
                  <a:tcPr/>
                </a:tc>
                <a:tc>
                  <a:txBody>
                    <a:bodyPr/>
                    <a:lstStyle/>
                    <a:p>
                      <a:pPr algn="ctr"/>
                      <a:r>
                        <a:rPr kumimoji="1" lang="en-US" altLang="ja-JP" smtClean="0">
                          <a:latin typeface="Times New Roman" pitchFamily="18" charset="0"/>
                          <a:cs typeface="Times New Roman" pitchFamily="18" charset="0"/>
                        </a:rPr>
                        <a:t>2</a:t>
                      </a:r>
                      <a:endParaRPr kumimoji="1" lang="ja-JP" altLang="en-US">
                        <a:latin typeface="Times New Roman" pitchFamily="18" charset="0"/>
                        <a:cs typeface="Times New Roman" pitchFamily="18" charset="0"/>
                      </a:endParaRPr>
                    </a:p>
                  </a:txBody>
                  <a:tcPr/>
                </a:tc>
                <a:tc>
                  <a:txBody>
                    <a:bodyPr/>
                    <a:lstStyle/>
                    <a:p>
                      <a:pPr algn="ctr"/>
                      <a:r>
                        <a:rPr kumimoji="1" lang="en-US" altLang="ja-JP" smtClean="0">
                          <a:latin typeface="Times New Roman" pitchFamily="18" charset="0"/>
                          <a:cs typeface="Times New Roman" pitchFamily="18" charset="0"/>
                        </a:rPr>
                        <a:t>3</a:t>
                      </a:r>
                      <a:endParaRPr kumimoji="1" lang="ja-JP" altLang="en-US">
                        <a:latin typeface="Times New Roman" pitchFamily="18" charset="0"/>
                        <a:cs typeface="Times New Roman" pitchFamily="18" charset="0"/>
                      </a:endParaRPr>
                    </a:p>
                  </a:txBody>
                  <a:tcPr/>
                </a:tc>
                <a:tc>
                  <a:txBody>
                    <a:bodyPr/>
                    <a:lstStyle/>
                    <a:p>
                      <a:pPr algn="ctr"/>
                      <a:r>
                        <a:rPr kumimoji="1" lang="ja-JP" altLang="en-US" sz="2400" smtClean="0">
                          <a:latin typeface="Times New Roman" pitchFamily="18" charset="0"/>
                          <a:cs typeface="Times New Roman" pitchFamily="18" charset="0"/>
                        </a:rPr>
                        <a:t>．．．</a:t>
                      </a:r>
                      <a:endParaRPr kumimoji="1" lang="ja-JP" altLang="en-US" sz="2400">
                        <a:latin typeface="Times New Roman" pitchFamily="18" charset="0"/>
                        <a:cs typeface="Times New Roman" pitchFamily="18" charset="0"/>
                      </a:endParaRPr>
                    </a:p>
                  </a:txBody>
                  <a:tcPr/>
                </a:tc>
                <a:tc>
                  <a:txBody>
                    <a:bodyPr/>
                    <a:lstStyle/>
                    <a:p>
                      <a:pPr algn="ctr"/>
                      <a:r>
                        <a:rPr kumimoji="1" lang="en-US" altLang="ja-JP" smtClean="0">
                          <a:latin typeface="Times New Roman" pitchFamily="18" charset="0"/>
                          <a:cs typeface="Times New Roman" pitchFamily="18" charset="0"/>
                        </a:rPr>
                        <a:t>k</a:t>
                      </a:r>
                      <a:endParaRPr kumimoji="1" lang="ja-JP" altLang="en-US">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smtClean="0">
                          <a:latin typeface="Times New Roman" pitchFamily="18" charset="0"/>
                          <a:cs typeface="Times New Roman" pitchFamily="18" charset="0"/>
                        </a:rPr>
                        <a:t>．．．</a:t>
                      </a:r>
                    </a:p>
                  </a:txBody>
                  <a:tcPr/>
                </a:tc>
              </a:tr>
              <a:tr h="466072">
                <a:tc>
                  <a:txBody>
                    <a:bodyPr/>
                    <a:lstStyle/>
                    <a:p>
                      <a:pPr algn="ctr"/>
                      <a:r>
                        <a:rPr kumimoji="1" lang="ja-JP" altLang="en-US" sz="2400" smtClean="0">
                          <a:latin typeface="Times New Roman" pitchFamily="18" charset="0"/>
                          <a:cs typeface="Times New Roman" pitchFamily="18" charset="0"/>
                        </a:rPr>
                        <a:t>時刻</a:t>
                      </a:r>
                      <a:endParaRPr kumimoji="1" lang="ja-JP" altLang="en-US" sz="2400">
                        <a:latin typeface="Times New Roman" pitchFamily="18" charset="0"/>
                        <a:cs typeface="Times New Roman" pitchFamily="18" charset="0"/>
                      </a:endParaRPr>
                    </a:p>
                  </a:txBody>
                  <a:tcPr/>
                </a:tc>
                <a:tc>
                  <a:txBody>
                    <a:bodyPr/>
                    <a:lstStyle/>
                    <a:p>
                      <a:pPr algn="ctr"/>
                      <a:r>
                        <a:rPr kumimoji="1" lang="en-US" altLang="ja-JP" sz="2400" smtClean="0">
                          <a:latin typeface="Times New Roman" pitchFamily="18" charset="0"/>
                          <a:cs typeface="Times New Roman" pitchFamily="18" charset="0"/>
                        </a:rPr>
                        <a:t>0</a:t>
                      </a:r>
                      <a:endParaRPr kumimoji="1" lang="ja-JP" altLang="en-US" sz="2400">
                        <a:latin typeface="Times New Roman" pitchFamily="18" charset="0"/>
                        <a:cs typeface="Times New Roman" pitchFamily="18" charset="0"/>
                      </a:endParaRPr>
                    </a:p>
                  </a:txBody>
                  <a:tcPr/>
                </a:tc>
                <a:tc>
                  <a:txBody>
                    <a:bodyPr/>
                    <a:lstStyle/>
                    <a:p>
                      <a:pPr algn="ctr"/>
                      <a:r>
                        <a:rPr kumimoji="1" lang="ja-JP" altLang="en-US" sz="2400" smtClean="0">
                          <a:latin typeface="Times New Roman" pitchFamily="18" charset="0"/>
                          <a:cs typeface="Times New Roman" pitchFamily="18" charset="0"/>
                        </a:rPr>
                        <a:t>⊿</a:t>
                      </a:r>
                      <a:r>
                        <a:rPr kumimoji="1" lang="en-US" altLang="ja-JP" sz="2400" i="1" smtClean="0">
                          <a:latin typeface="Times New Roman" pitchFamily="18" charset="0"/>
                          <a:cs typeface="Times New Roman" pitchFamily="18" charset="0"/>
                        </a:rPr>
                        <a:t>t</a:t>
                      </a:r>
                      <a:endParaRPr kumimoji="1" lang="ja-JP" altLang="en-US" sz="2400" i="1">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smtClean="0">
                          <a:latin typeface="Times New Roman" pitchFamily="18" charset="0"/>
                          <a:cs typeface="Times New Roman" pitchFamily="18" charset="0"/>
                        </a:rPr>
                        <a:t>2</a:t>
                      </a:r>
                      <a:r>
                        <a:rPr kumimoji="1" lang="ja-JP" altLang="en-US" sz="2400" smtClean="0">
                          <a:latin typeface="Times New Roman" pitchFamily="18" charset="0"/>
                          <a:cs typeface="Times New Roman" pitchFamily="18" charset="0"/>
                        </a:rPr>
                        <a:t>⊿</a:t>
                      </a:r>
                      <a:r>
                        <a:rPr kumimoji="1" lang="en-US" altLang="ja-JP" sz="2400" i="1" smtClean="0">
                          <a:latin typeface="Times New Roman" pitchFamily="18" charset="0"/>
                          <a:cs typeface="Times New Roman" pitchFamily="18" charset="0"/>
                        </a:rPr>
                        <a:t>t</a:t>
                      </a:r>
                      <a:endParaRPr kumimoji="1" lang="ja-JP" altLang="en-US" sz="2400" i="1" smtClean="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smtClean="0">
                          <a:latin typeface="Times New Roman" pitchFamily="18" charset="0"/>
                          <a:cs typeface="Times New Roman" pitchFamily="18" charset="0"/>
                        </a:rPr>
                        <a:t>．．．</a:t>
                      </a:r>
                    </a:p>
                  </a:txBody>
                  <a:tcPr/>
                </a:tc>
                <a:tc>
                  <a:txBody>
                    <a:bodyPr/>
                    <a:lstStyle/>
                    <a:p>
                      <a:pPr algn="ctr"/>
                      <a:r>
                        <a:rPr kumimoji="1" lang="en-US" altLang="ja-JP" sz="2400" i="0" smtClean="0">
                          <a:latin typeface="Times New Roman" pitchFamily="18" charset="0"/>
                          <a:cs typeface="Times New Roman" pitchFamily="18" charset="0"/>
                        </a:rPr>
                        <a:t>t</a:t>
                      </a:r>
                      <a:endParaRPr kumimoji="1" lang="ja-JP" altLang="en-US" sz="2400" i="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smtClean="0">
                          <a:latin typeface="Times New Roman" pitchFamily="18" charset="0"/>
                          <a:cs typeface="Times New Roman" pitchFamily="18" charset="0"/>
                        </a:rPr>
                        <a:t>．．．</a:t>
                      </a:r>
                    </a:p>
                  </a:txBody>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34</a:t>
            </a:fld>
            <a:endParaRPr kumimoji="1" lang="ja-JP"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目次</a:t>
            </a:r>
            <a:endParaRPr kumimoji="1" lang="ja-JP" altLang="en-US"/>
          </a:p>
        </p:txBody>
      </p:sp>
      <p:sp>
        <p:nvSpPr>
          <p:cNvPr id="3" name="コンテンツ プレースホルダ 2"/>
          <p:cNvSpPr>
            <a:spLocks noGrp="1"/>
          </p:cNvSpPr>
          <p:nvPr>
            <p:ph idx="1"/>
          </p:nvPr>
        </p:nvSpPr>
        <p:spPr>
          <a:xfrm>
            <a:off x="457200" y="1268760"/>
            <a:ext cx="8229600" cy="5184576"/>
          </a:xfrm>
        </p:spPr>
        <p:txBody>
          <a:bodyPr>
            <a:normAutofit/>
          </a:bodyPr>
          <a:lstStyle/>
          <a:p>
            <a:r>
              <a:rPr kumimoji="1" lang="ja-JP" altLang="en-US" smtClean="0"/>
              <a:t>項目数が多いので、グラフ関係の目次を下に掲げる。</a:t>
            </a:r>
            <a:endParaRPr kumimoji="1" lang="en-US" altLang="ja-JP" smtClean="0"/>
          </a:p>
          <a:p>
            <a:pPr lvl="1"/>
            <a:r>
              <a:rPr lang="ja-JP" altLang="en-US" smtClean="0">
                <a:hlinkClick r:id="rId2" action="ppaction://hlinksldjump"/>
              </a:rPr>
              <a:t>概要</a:t>
            </a:r>
            <a:endParaRPr lang="en-US" altLang="ja-JP" smtClean="0"/>
          </a:p>
          <a:p>
            <a:pPr lvl="1"/>
            <a:r>
              <a:rPr lang="ja-JP" altLang="en-US" smtClean="0">
                <a:hlinkClick r:id="rId3" action="ppaction://hlinksldjump"/>
              </a:rPr>
              <a:t>基本的な例</a:t>
            </a:r>
            <a:endParaRPr lang="en-US" altLang="ja-JP" smtClean="0"/>
          </a:p>
          <a:p>
            <a:pPr lvl="1"/>
            <a:r>
              <a:rPr lang="ja-JP" altLang="en-US" smtClean="0">
                <a:hlinkClick r:id="rId4" action="ppaction://hlinksldjump"/>
              </a:rPr>
              <a:t>表示領域の設定</a:t>
            </a:r>
            <a:endParaRPr lang="en-US" altLang="ja-JP" smtClean="0"/>
          </a:p>
          <a:p>
            <a:pPr lvl="1"/>
            <a:r>
              <a:rPr lang="ja-JP" altLang="en-US" smtClean="0">
                <a:hlinkClick r:id="rId5" action="ppaction://hlinksldjump"/>
              </a:rPr>
              <a:t>重ね書き</a:t>
            </a:r>
            <a:endParaRPr lang="en-US" altLang="ja-JP" smtClean="0"/>
          </a:p>
          <a:p>
            <a:pPr lvl="1"/>
            <a:r>
              <a:rPr lang="ja-JP" altLang="en-US" smtClean="0">
                <a:hlinkClick r:id="rId6" action="ppaction://hlinksldjump"/>
              </a:rPr>
              <a:t>属性の指定</a:t>
            </a:r>
            <a:endParaRPr lang="en-US" altLang="ja-JP" smtClean="0"/>
          </a:p>
          <a:p>
            <a:pPr lvl="1"/>
            <a:r>
              <a:rPr lang="ja-JP" altLang="en-US" smtClean="0">
                <a:hlinkClick r:id="rId7" action="ppaction://hlinksldjump"/>
              </a:rPr>
              <a:t>文字列</a:t>
            </a:r>
            <a:endParaRPr lang="en-US" altLang="ja-JP" smtClean="0"/>
          </a:p>
          <a:p>
            <a:pPr lvl="1"/>
            <a:r>
              <a:rPr lang="ja-JP" altLang="en-US" smtClean="0">
                <a:hlinkClick r:id="rId8" action="ppaction://hlinksldjump"/>
              </a:rPr>
              <a:t>グラフの出力</a:t>
            </a:r>
            <a:endParaRPr lang="en-US" altLang="ja-JP" smtClean="0"/>
          </a:p>
          <a:p>
            <a:pPr lvl="1"/>
            <a:r>
              <a:rPr lang="ja-JP" altLang="en-US" smtClean="0">
                <a:hlinkClick r:id="rId9" action="ppaction://hlinksldjump"/>
              </a:rPr>
              <a:t>動画表示</a:t>
            </a:r>
            <a:endParaRPr lang="en-US" altLang="ja-JP" smtClean="0"/>
          </a:p>
          <a:p>
            <a:pPr lvl="1"/>
            <a:endParaRPr lang="en-US" altLang="ja-JP" smtClean="0"/>
          </a:p>
          <a:p>
            <a:pPr lvl="1"/>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35</a:t>
            </a:fld>
            <a:endParaRPr kumimoji="1" lang="ja-JP" alt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グラフの描画</a:t>
            </a:r>
            <a:r>
              <a:rPr lang="ja-JP" altLang="en-US" smtClean="0"/>
              <a:t>：　</a:t>
            </a:r>
            <a:r>
              <a:rPr kumimoji="1" lang="ja-JP" altLang="en-US" smtClean="0"/>
              <a:t>概要（１）</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lnSpcReduction="10000"/>
          </a:bodyPr>
          <a:lstStyle/>
          <a:p>
            <a:r>
              <a:rPr lang="ja-JP" altLang="en-US" smtClean="0"/>
              <a:t>以下では１変数関数のグラフ、もう少し一般的には指定された平面上のデータ点をつなぐ曲線（折線）の描画方法について記す。</a:t>
            </a:r>
            <a:endParaRPr lang="en-US" altLang="ja-JP" smtClean="0"/>
          </a:p>
          <a:p>
            <a:r>
              <a:rPr kumimoji="1" lang="ja-JP" altLang="en-US" smtClean="0"/>
              <a:t>描画の中心となるのは </a:t>
            </a:r>
            <a:r>
              <a:rPr kumimoji="1" lang="en-US" altLang="ja-JP" smtClean="0"/>
              <a:t>plot </a:t>
            </a:r>
            <a:r>
              <a:rPr kumimoji="1" lang="ja-JP" altLang="en-US" smtClean="0"/>
              <a:t>関数である。それとともに、高度な処理（グラフの動画表示等）のためにはいくつかの補助関数の知識も必要になる。</a:t>
            </a:r>
            <a:endParaRPr kumimoji="1" lang="en-US" altLang="ja-JP" smtClean="0"/>
          </a:p>
          <a:p>
            <a:r>
              <a:rPr lang="ja-JP" altLang="en-US" smtClean="0"/>
              <a:t>グラフは別ウィンドウ（</a:t>
            </a:r>
            <a:r>
              <a:rPr lang="en-US" altLang="ja-JP" smtClean="0"/>
              <a:t>figure window</a:t>
            </a:r>
            <a:r>
              <a:rPr lang="ja-JP" altLang="en-US" smtClean="0"/>
              <a:t>）に表示される。</a:t>
            </a:r>
            <a:r>
              <a:rPr lang="en-US" altLang="ja-JP" smtClean="0"/>
              <a:t>figure window </a:t>
            </a:r>
            <a:r>
              <a:rPr lang="ja-JP" altLang="en-US" smtClean="0"/>
              <a:t>は複数を同時に表示することもできるが、以下では単一の </a:t>
            </a:r>
            <a:r>
              <a:rPr lang="en-US" altLang="ja-JP" smtClean="0"/>
              <a:t>window </a:t>
            </a:r>
            <a:r>
              <a:rPr lang="ja-JP" altLang="en-US" smtClean="0"/>
              <a:t>への表示の場合についてだけ述べる。</a:t>
            </a:r>
            <a:endParaRPr lang="en-US" altLang="ja-JP" smtClean="0"/>
          </a:p>
          <a:p>
            <a:pPr lvl="1"/>
            <a:r>
              <a:rPr lang="en-US" altLang="ja-JP" smtClean="0"/>
              <a:t>figure window </a:t>
            </a:r>
            <a:r>
              <a:rPr lang="ja-JP" altLang="en-US" smtClean="0"/>
              <a:t>を前面に表示するには </a:t>
            </a:r>
            <a:r>
              <a:rPr lang="en-US" altLang="ja-JP" smtClean="0"/>
              <a:t>shg </a:t>
            </a:r>
            <a:r>
              <a:rPr lang="ja-JP" altLang="en-US" smtClean="0"/>
              <a:t>コマンドを用いる。</a:t>
            </a: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36</a:t>
            </a:fld>
            <a:endParaRPr kumimoji="1" lang="ja-JP" alt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mtClean="0"/>
              <a:t>グラフの描画</a:t>
            </a:r>
            <a:r>
              <a:rPr lang="ja-JP" altLang="en-US" smtClean="0"/>
              <a:t>：　概要（２）</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fontScale="92500" lnSpcReduction="10000"/>
          </a:bodyPr>
          <a:lstStyle/>
          <a:p>
            <a:r>
              <a:rPr kumimoji="1" lang="ja-JP" altLang="en-US" smtClean="0"/>
              <a:t>取り上げる主な関数・パラメタは以下の通り。</a:t>
            </a:r>
            <a:endParaRPr lang="en-US" altLang="ja-JP" smtClean="0"/>
          </a:p>
          <a:p>
            <a:pPr lvl="1"/>
            <a:r>
              <a:rPr kumimoji="1" lang="en-US" altLang="ja-JP" smtClean="0"/>
              <a:t>plot</a:t>
            </a:r>
            <a:br>
              <a:rPr kumimoji="1" lang="en-US" altLang="ja-JP" smtClean="0"/>
            </a:br>
            <a:r>
              <a:rPr kumimoji="1" lang="ja-JP" altLang="en-US" smtClean="0"/>
              <a:t>描画関数。属性のいくつかは直接指定できる。</a:t>
            </a:r>
            <a:endParaRPr kumimoji="1" lang="en-US" altLang="ja-JP" smtClean="0"/>
          </a:p>
          <a:p>
            <a:pPr lvl="1"/>
            <a:r>
              <a:rPr lang="en-US" altLang="ja-JP" smtClean="0"/>
              <a:t>shg		figure window </a:t>
            </a:r>
            <a:r>
              <a:rPr lang="ja-JP" altLang="en-US" smtClean="0"/>
              <a:t>を前面に表示する</a:t>
            </a:r>
            <a:endParaRPr lang="en-US" altLang="ja-JP" smtClean="0"/>
          </a:p>
          <a:p>
            <a:pPr lvl="1"/>
            <a:r>
              <a:rPr lang="en-US" altLang="ja-JP" smtClean="0"/>
              <a:t>clf		figure window </a:t>
            </a:r>
            <a:r>
              <a:rPr lang="ja-JP" altLang="en-US" smtClean="0"/>
              <a:t>の内容を初期化する</a:t>
            </a:r>
            <a:endParaRPr lang="en-US" altLang="ja-JP" smtClean="0"/>
          </a:p>
          <a:p>
            <a:pPr lvl="1"/>
            <a:r>
              <a:rPr lang="en-US" altLang="ja-JP" smtClean="0"/>
              <a:t>axis		</a:t>
            </a:r>
            <a:r>
              <a:rPr lang="ja-JP" altLang="en-US" smtClean="0"/>
              <a:t>描画面のサイズ等の指定</a:t>
            </a:r>
            <a:endParaRPr lang="en-US" altLang="ja-JP" smtClean="0"/>
          </a:p>
          <a:p>
            <a:pPr lvl="1"/>
            <a:r>
              <a:rPr lang="en-US" altLang="ja-JP" smtClean="0"/>
              <a:t>text, title	</a:t>
            </a:r>
            <a:r>
              <a:rPr lang="ja-JP" altLang="en-US" smtClean="0"/>
              <a:t>グラフへのテキストの記入</a:t>
            </a:r>
            <a:endParaRPr lang="en-US" altLang="ja-JP" smtClean="0"/>
          </a:p>
          <a:p>
            <a:pPr lvl="1"/>
            <a:r>
              <a:rPr kumimoji="1" lang="en-US" altLang="ja-JP" smtClean="0"/>
              <a:t>hold on/off	</a:t>
            </a:r>
            <a:r>
              <a:rPr kumimoji="1" lang="ja-JP" altLang="en-US" smtClean="0"/>
              <a:t>グラフへの重ね書きの開始・終了</a:t>
            </a:r>
            <a:endParaRPr kumimoji="1" lang="en-US" altLang="ja-JP" smtClean="0"/>
          </a:p>
          <a:p>
            <a:pPr lvl="1"/>
            <a:r>
              <a:rPr lang="en-US" altLang="ja-JP" smtClean="0"/>
              <a:t>gca		figure window object </a:t>
            </a:r>
            <a:r>
              <a:rPr lang="ja-JP" altLang="en-US" smtClean="0"/>
              <a:t>へのハンドル</a:t>
            </a:r>
            <a:endParaRPr lang="en-US" altLang="ja-JP" smtClean="0"/>
          </a:p>
          <a:p>
            <a:pPr lvl="1"/>
            <a:r>
              <a:rPr lang="en-US" altLang="ja-JP" smtClean="0"/>
              <a:t>set		gca </a:t>
            </a:r>
            <a:r>
              <a:rPr lang="ja-JP" altLang="en-US" smtClean="0"/>
              <a:t>等の </a:t>
            </a:r>
            <a:r>
              <a:rPr lang="en-US" altLang="ja-JP" smtClean="0"/>
              <a:t>object </a:t>
            </a:r>
            <a:r>
              <a:rPr lang="ja-JP" altLang="en-US" smtClean="0"/>
              <a:t>の属性設定</a:t>
            </a:r>
            <a:endParaRPr lang="en-US" altLang="ja-JP" smtClean="0"/>
          </a:p>
          <a:p>
            <a:pPr lvl="1"/>
            <a:r>
              <a:rPr lang="en-US" altLang="ja-JP" smtClean="0"/>
              <a:t>print		</a:t>
            </a:r>
            <a:r>
              <a:rPr lang="ja-JP" altLang="en-US" smtClean="0"/>
              <a:t>作成したグラフをファイルに書き出す</a:t>
            </a:r>
            <a:endParaRPr lang="en-US" altLang="ja-JP" smtClean="0"/>
          </a:p>
          <a:p>
            <a:pPr lvl="1"/>
            <a:r>
              <a:rPr kumimoji="1" lang="en-US" altLang="ja-JP" smtClean="0"/>
              <a:t>waitforbuttonpress,  pause </a:t>
            </a:r>
            <a:r>
              <a:rPr kumimoji="1" lang="ja-JP" altLang="en-US" smtClean="0"/>
              <a:t>等</a:t>
            </a:r>
            <a:endParaRPr kumimoji="1"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37</a:t>
            </a:fld>
            <a:endParaRPr kumimoji="1" lang="ja-JP"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グラフの描画：基本的な例（１）</a:t>
            </a:r>
            <a:endParaRPr kumimoji="1" lang="ja-JP" altLang="en-US"/>
          </a:p>
        </p:txBody>
      </p:sp>
      <p:sp>
        <p:nvSpPr>
          <p:cNvPr id="3" name="コンテンツ プレースホルダ 2"/>
          <p:cNvSpPr>
            <a:spLocks noGrp="1"/>
          </p:cNvSpPr>
          <p:nvPr>
            <p:ph idx="1"/>
          </p:nvPr>
        </p:nvSpPr>
        <p:spPr/>
        <p:txBody>
          <a:bodyPr>
            <a:normAutofit lnSpcReduction="10000"/>
          </a:bodyPr>
          <a:lstStyle/>
          <a:p>
            <a:r>
              <a:rPr kumimoji="1" lang="ja-JP" altLang="en-US" smtClean="0"/>
              <a:t>データ配列 </a:t>
            </a:r>
            <a:r>
              <a:rPr kumimoji="1" lang="en-US" altLang="ja-JP" smtClean="0"/>
              <a:t>y </a:t>
            </a:r>
            <a:r>
              <a:rPr kumimoji="1" lang="ja-JP" altLang="en-US" smtClean="0"/>
              <a:t>のグラフをプロットする。</a:t>
            </a:r>
            <a:endParaRPr kumimoji="1" lang="en-US" altLang="ja-JP" smtClean="0"/>
          </a:p>
          <a:p>
            <a:pPr lvl="1"/>
            <a:r>
              <a:rPr lang="en-US" altLang="ja-JP" smtClean="0"/>
              <a:t>y = (0:0.01:1).^2;	% </a:t>
            </a:r>
            <a:r>
              <a:rPr lang="ja-JP" altLang="en-US" smtClean="0"/>
              <a:t>データ例： </a:t>
            </a:r>
            <a:r>
              <a:rPr lang="en-US" altLang="ja-JP" i="1" smtClean="0"/>
              <a:t>y</a:t>
            </a:r>
            <a:r>
              <a:rPr lang="en-US" altLang="ja-JP" smtClean="0"/>
              <a:t>=</a:t>
            </a:r>
            <a:r>
              <a:rPr lang="en-US" altLang="ja-JP" i="1" smtClean="0"/>
              <a:t>x</a:t>
            </a:r>
            <a:r>
              <a:rPr lang="en-US" altLang="ja-JP" baseline="30000" smtClean="0"/>
              <a:t>2</a:t>
            </a:r>
            <a:r>
              <a:rPr lang="en-US" altLang="ja-JP" smtClean="0"/>
              <a:t> (0</a:t>
            </a:r>
            <a:r>
              <a:rPr lang="ja-JP" altLang="en-US" smtClean="0"/>
              <a:t>≦</a:t>
            </a:r>
            <a:r>
              <a:rPr lang="en-US" altLang="ja-JP" i="1" smtClean="0"/>
              <a:t>x</a:t>
            </a:r>
            <a:r>
              <a:rPr lang="ja-JP" altLang="en-US" smtClean="0"/>
              <a:t>≦</a:t>
            </a:r>
            <a:r>
              <a:rPr lang="en-US" altLang="ja-JP" smtClean="0"/>
              <a:t>1</a:t>
            </a:r>
            <a:r>
              <a:rPr lang="ja-JP" altLang="en-US" smtClean="0"/>
              <a:t>）</a:t>
            </a:r>
            <a:endParaRPr lang="en-US" altLang="ja-JP" smtClean="0"/>
          </a:p>
          <a:p>
            <a:pPr lvl="1"/>
            <a:r>
              <a:rPr lang="en-US" altLang="ja-JP" smtClean="0"/>
              <a:t>plot(y); shg;</a:t>
            </a:r>
          </a:p>
          <a:p>
            <a:pPr lvl="2"/>
            <a:r>
              <a:rPr kumimoji="1" lang="ja-JP" altLang="en-US" smtClean="0"/>
              <a:t>横軸</a:t>
            </a:r>
            <a:r>
              <a:rPr lang="ja-JP" altLang="en-US" smtClean="0"/>
              <a:t>の目盛</a:t>
            </a:r>
            <a:r>
              <a:rPr kumimoji="1" lang="ja-JP" altLang="en-US" smtClean="0"/>
              <a:t>はデータ点数になる。</a:t>
            </a:r>
            <a:endParaRPr kumimoji="1" lang="en-US" altLang="ja-JP" smtClean="0"/>
          </a:p>
          <a:p>
            <a:pPr lvl="2"/>
            <a:r>
              <a:rPr lang="en-US" altLang="ja-JP" smtClean="0">
                <a:latin typeface="Times New Roman" pitchFamily="18" charset="0"/>
                <a:cs typeface="Times New Roman" pitchFamily="18" charset="0"/>
              </a:rPr>
              <a:t>shg </a:t>
            </a:r>
            <a:r>
              <a:rPr lang="ja-JP" altLang="en-US" smtClean="0">
                <a:latin typeface="Times New Roman" pitchFamily="18" charset="0"/>
                <a:cs typeface="Times New Roman" pitchFamily="18" charset="0"/>
              </a:rPr>
              <a:t>はグラフのウィンドウを前面に表示する。</a:t>
            </a:r>
            <a:endParaRPr lang="en-US" altLang="ja-JP" smtClean="0">
              <a:latin typeface="Times New Roman" pitchFamily="18" charset="0"/>
              <a:cs typeface="Times New Roman" pitchFamily="18" charset="0"/>
            </a:endParaRPr>
          </a:p>
          <a:p>
            <a:r>
              <a:rPr lang="ja-JP" altLang="en-US" smtClean="0"/>
              <a:t>データ配列 </a:t>
            </a:r>
            <a:r>
              <a:rPr lang="en-US" altLang="ja-JP" smtClean="0"/>
              <a:t>x, y </a:t>
            </a:r>
            <a:r>
              <a:rPr lang="ja-JP" altLang="en-US" smtClean="0"/>
              <a:t>の各点をグラフにプロットする。</a:t>
            </a:r>
            <a:endParaRPr lang="en-US" altLang="ja-JP" smtClean="0"/>
          </a:p>
          <a:p>
            <a:pPr lvl="1"/>
            <a:r>
              <a:rPr kumimoji="1" lang="en-US" altLang="ja-JP" smtClean="0">
                <a:latin typeface="Times New Roman" pitchFamily="18" charset="0"/>
                <a:cs typeface="Times New Roman" pitchFamily="18" charset="0"/>
              </a:rPr>
              <a:t>x = 0:0.01:1;</a:t>
            </a:r>
            <a:endParaRPr lang="en-US" altLang="ja-JP" smtClean="0"/>
          </a:p>
          <a:p>
            <a:pPr lvl="1"/>
            <a:r>
              <a:rPr kumimoji="1" lang="en-US" altLang="ja-JP" smtClean="0">
                <a:latin typeface="Times New Roman" pitchFamily="18" charset="0"/>
                <a:cs typeface="Times New Roman" pitchFamily="18" charset="0"/>
              </a:rPr>
              <a:t>y = x.^2;</a:t>
            </a:r>
          </a:p>
          <a:p>
            <a:pPr lvl="1"/>
            <a:r>
              <a:rPr lang="en-US" altLang="ja-JP" smtClean="0"/>
              <a:t>plot(x, y); shg;</a:t>
            </a:r>
          </a:p>
          <a:p>
            <a:pPr lvl="2"/>
            <a:r>
              <a:rPr kumimoji="1" lang="ja-JP" altLang="en-US" smtClean="0">
                <a:latin typeface="Times New Roman" pitchFamily="18" charset="0"/>
                <a:cs typeface="Times New Roman" pitchFamily="18" charset="0"/>
              </a:rPr>
              <a:t>前の例で、グラフにつく横軸の目盛が </a:t>
            </a:r>
            <a:r>
              <a:rPr kumimoji="1" lang="en-US" altLang="ja-JP" smtClean="0">
                <a:latin typeface="Times New Roman" pitchFamily="18" charset="0"/>
                <a:cs typeface="Times New Roman" pitchFamily="18" charset="0"/>
              </a:rPr>
              <a:t>x </a:t>
            </a:r>
            <a:r>
              <a:rPr kumimoji="1" lang="ja-JP" altLang="en-US" smtClean="0">
                <a:latin typeface="Times New Roman" pitchFamily="18" charset="0"/>
                <a:cs typeface="Times New Roman" pitchFamily="18" charset="0"/>
              </a:rPr>
              <a:t>の値になる</a:t>
            </a:r>
            <a:endParaRPr kumimoji="1" lang="ja-JP" altLang="en-US">
              <a:latin typeface="Times New Roman" pitchFamily="18" charset="0"/>
              <a:cs typeface="Times New Roman" pitchFamily="18" charset="0"/>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38</a:t>
            </a:fld>
            <a:endParaRPr kumimoji="1" lang="ja-JP"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グラフの描画：基本的な例（２）</a:t>
            </a:r>
            <a:endParaRPr kumimoji="1" lang="ja-JP" altLang="en-US"/>
          </a:p>
        </p:txBody>
      </p:sp>
      <p:sp>
        <p:nvSpPr>
          <p:cNvPr id="3" name="コンテンツ プレースホルダ 2"/>
          <p:cNvSpPr>
            <a:spLocks noGrp="1"/>
          </p:cNvSpPr>
          <p:nvPr>
            <p:ph idx="1"/>
          </p:nvPr>
        </p:nvSpPr>
        <p:spPr>
          <a:xfrm>
            <a:off x="457200" y="1268760"/>
            <a:ext cx="8229600" cy="5112568"/>
          </a:xfrm>
        </p:spPr>
        <p:txBody>
          <a:bodyPr>
            <a:normAutofit fontScale="92500" lnSpcReduction="10000"/>
          </a:bodyPr>
          <a:lstStyle/>
          <a:p>
            <a:r>
              <a:rPr lang="ja-JP" altLang="en-US" smtClean="0"/>
              <a:t>描線は１変数関数のものでなく、任意の座標点列でよい。データ点はパラメタ指定などにより設定できる。</a:t>
            </a:r>
            <a:endParaRPr lang="en-US" altLang="ja-JP" smtClean="0"/>
          </a:p>
          <a:p>
            <a:pPr lvl="1"/>
            <a:r>
              <a:rPr kumimoji="1" lang="en-US" altLang="ja-JP" smtClean="0"/>
              <a:t>t = 0:2*pi/360:2*pi;</a:t>
            </a:r>
          </a:p>
          <a:p>
            <a:pPr lvl="1"/>
            <a:r>
              <a:rPr lang="en-US" altLang="ja-JP" smtClean="0"/>
              <a:t>plot(cos(t), sin(t)); axis square; shg;</a:t>
            </a:r>
          </a:p>
          <a:p>
            <a:pPr lvl="2"/>
            <a:r>
              <a:rPr kumimoji="1" lang="ja-JP" altLang="en-US" smtClean="0"/>
              <a:t>円の描画（実際には正</a:t>
            </a:r>
            <a:r>
              <a:rPr lang="en-US" altLang="ja-JP" smtClean="0">
                <a:latin typeface="Times New Roman" pitchFamily="18" charset="0"/>
                <a:cs typeface="Times New Roman" pitchFamily="18" charset="0"/>
              </a:rPr>
              <a:t>360</a:t>
            </a:r>
            <a:r>
              <a:rPr lang="ja-JP" altLang="en-US" smtClean="0">
                <a:latin typeface="Times New Roman" pitchFamily="18" charset="0"/>
                <a:cs typeface="Times New Roman" pitchFamily="18" charset="0"/>
              </a:rPr>
              <a:t>角形を描画している）</a:t>
            </a:r>
            <a:endParaRPr lang="en-US" altLang="ja-JP" smtClean="0"/>
          </a:p>
          <a:p>
            <a:pPr lvl="2"/>
            <a:r>
              <a:rPr lang="ja-JP" altLang="en-US" smtClean="0">
                <a:latin typeface="Times New Roman" pitchFamily="18" charset="0"/>
                <a:cs typeface="Times New Roman" pitchFamily="18" charset="0"/>
              </a:rPr>
              <a:t>問題：正 </a:t>
            </a:r>
            <a:r>
              <a:rPr lang="en-US" altLang="ja-JP" smtClean="0">
                <a:latin typeface="Times New Roman" pitchFamily="18" charset="0"/>
                <a:cs typeface="Times New Roman" pitchFamily="18" charset="0"/>
              </a:rPr>
              <a:t>n</a:t>
            </a:r>
            <a:r>
              <a:rPr lang="ja-JP" altLang="en-US" smtClean="0">
                <a:latin typeface="Times New Roman" pitchFamily="18" charset="0"/>
                <a:cs typeface="Times New Roman" pitchFamily="18" charset="0"/>
              </a:rPr>
              <a:t>角形、正</a:t>
            </a:r>
            <a:r>
              <a:rPr lang="en-US" altLang="ja-JP" smtClean="0">
                <a:latin typeface="Times New Roman" pitchFamily="18" charset="0"/>
                <a:cs typeface="Times New Roman" pitchFamily="18" charset="0"/>
              </a:rPr>
              <a:t>n</a:t>
            </a:r>
            <a:r>
              <a:rPr lang="ja-JP" altLang="en-US" smtClean="0">
                <a:latin typeface="Times New Roman" pitchFamily="18" charset="0"/>
                <a:cs typeface="Times New Roman" pitchFamily="18" charset="0"/>
              </a:rPr>
              <a:t>角星形を作図せよ。</a:t>
            </a:r>
            <a:r>
              <a:rPr lang="en-US" altLang="ja-JP" smtClean="0">
                <a:latin typeface="Times New Roman" pitchFamily="18" charset="0"/>
                <a:cs typeface="Times New Roman" pitchFamily="18" charset="0"/>
              </a:rPr>
              <a:t/>
            </a:r>
            <a:br>
              <a:rPr lang="en-US" altLang="ja-JP" smtClean="0">
                <a:latin typeface="Times New Roman" pitchFamily="18" charset="0"/>
                <a:cs typeface="Times New Roman" pitchFamily="18" charset="0"/>
              </a:rPr>
            </a:br>
            <a:r>
              <a:rPr lang="ja-JP" altLang="en-US" smtClean="0">
                <a:latin typeface="Times New Roman" pitchFamily="18" charset="0"/>
                <a:cs typeface="Times New Roman" pitchFamily="18" charset="0"/>
              </a:rPr>
              <a:t>また複数の閉曲線からなる星形を作図せよ（正三角形を</a:t>
            </a:r>
            <a:r>
              <a:rPr lang="en-US" altLang="ja-JP" smtClean="0">
                <a:latin typeface="Times New Roman" pitchFamily="18" charset="0"/>
                <a:cs typeface="Times New Roman" pitchFamily="18" charset="0"/>
              </a:rPr>
              <a:t>π/6 </a:t>
            </a:r>
            <a:r>
              <a:rPr lang="ja-JP" altLang="en-US" smtClean="0">
                <a:latin typeface="Times New Roman" pitchFamily="18" charset="0"/>
                <a:cs typeface="Times New Roman" pitchFamily="18" charset="0"/>
              </a:rPr>
              <a:t>ずらして六芒星を作るなど）。</a:t>
            </a:r>
            <a:endParaRPr lang="ja-JP" altLang="ja-JP" b="1" smtClean="0"/>
          </a:p>
          <a:p>
            <a:pPr lvl="2"/>
            <a:endParaRPr lang="en-US" altLang="ja-JP" smtClean="0">
              <a:latin typeface="Times New Roman" pitchFamily="18" charset="0"/>
              <a:cs typeface="Times New Roman" pitchFamily="18" charset="0"/>
            </a:endParaRPr>
          </a:p>
          <a:p>
            <a:pPr lvl="1"/>
            <a:r>
              <a:rPr lang="en-US" altLang="ja-JP" smtClean="0"/>
              <a:t>plot(sin(3*t), sin(5*t)); axis square; shg;</a:t>
            </a:r>
          </a:p>
          <a:p>
            <a:pPr lvl="2"/>
            <a:r>
              <a:rPr lang="ja-JP" altLang="en-US" smtClean="0">
                <a:latin typeface="Times New Roman" pitchFamily="18" charset="0"/>
                <a:cs typeface="Times New Roman" pitchFamily="18" charset="0"/>
              </a:rPr>
              <a:t>いわゆる「リサージュ図形」の作図</a:t>
            </a:r>
            <a:endParaRPr lang="en-US" altLang="ja-JP" smtClean="0">
              <a:latin typeface="Times New Roman" pitchFamily="18" charset="0"/>
              <a:cs typeface="Times New Roman" pitchFamily="18" charset="0"/>
            </a:endParaRPr>
          </a:p>
          <a:p>
            <a:pPr lvl="2"/>
            <a:r>
              <a:rPr lang="ja-JP" altLang="en-US" smtClean="0">
                <a:latin typeface="Times New Roman" pitchFamily="18" charset="0"/>
                <a:cs typeface="Times New Roman" pitchFamily="18" charset="0"/>
              </a:rPr>
              <a:t>問題：パラメタの </a:t>
            </a:r>
            <a:r>
              <a:rPr lang="en-US" altLang="ja-JP" smtClean="0">
                <a:latin typeface="Times New Roman" pitchFamily="18" charset="0"/>
                <a:cs typeface="Times New Roman" pitchFamily="18" charset="0"/>
              </a:rPr>
              <a:t>3, 5 </a:t>
            </a:r>
            <a:r>
              <a:rPr lang="ja-JP" altLang="en-US" smtClean="0">
                <a:latin typeface="Times New Roman" pitchFamily="18" charset="0"/>
                <a:cs typeface="Times New Roman" pitchFamily="18" charset="0"/>
              </a:rPr>
              <a:t>を変えたり、</a:t>
            </a:r>
            <a:r>
              <a:rPr lang="en-US" altLang="ja-JP" smtClean="0">
                <a:latin typeface="Times New Roman" pitchFamily="18" charset="0"/>
                <a:cs typeface="Times New Roman" pitchFamily="18" charset="0"/>
              </a:rPr>
              <a:t>sin </a:t>
            </a:r>
            <a:r>
              <a:rPr lang="ja-JP" altLang="en-US" smtClean="0">
                <a:latin typeface="Times New Roman" pitchFamily="18" charset="0"/>
                <a:cs typeface="Times New Roman" pitchFamily="18" charset="0"/>
              </a:rPr>
              <a:t>を </a:t>
            </a:r>
            <a:r>
              <a:rPr lang="en-US" altLang="ja-JP" smtClean="0">
                <a:latin typeface="Times New Roman" pitchFamily="18" charset="0"/>
                <a:cs typeface="Times New Roman" pitchFamily="18" charset="0"/>
              </a:rPr>
              <a:t>cos </a:t>
            </a:r>
            <a:r>
              <a:rPr lang="ja-JP" altLang="en-US" smtClean="0">
                <a:latin typeface="Times New Roman" pitchFamily="18" charset="0"/>
                <a:cs typeface="Times New Roman" pitchFamily="18" charset="0"/>
              </a:rPr>
              <a:t>に変える（一般には位相をずらす）ことで様々なリサージュ図形を作図せよ。</a:t>
            </a:r>
            <a:endParaRPr lang="en-US" altLang="ja-JP" smtClean="0">
              <a:latin typeface="Times New Roman" pitchFamily="18" charset="0"/>
              <a:cs typeface="Times New Roman" pitchFamily="18" charset="0"/>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39</a:t>
            </a:fld>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凡例</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ページ右上の　　　　　をクリックすると目次ページ先頭に移動します。</a:t>
            </a:r>
            <a:endParaRPr kumimoji="1" lang="en-US" altLang="ja-JP" smtClean="0"/>
          </a:p>
          <a:p>
            <a:r>
              <a:rPr lang="ja-JP" altLang="en-US" smtClean="0"/>
              <a:t>ページ右上の　　　　　をクリックすると直前に表示したページに移動します。</a:t>
            </a:r>
            <a:r>
              <a:rPr lang="en-US" altLang="ja-JP" smtClean="0"/>
              <a:t/>
            </a:r>
            <a:br>
              <a:rPr lang="en-US" altLang="ja-JP" smtClean="0"/>
            </a:br>
            <a:r>
              <a:rPr lang="ja-JP" altLang="en-US" smtClean="0"/>
              <a:t>ただし、戻れるのは１ページだけです（クリックし続けると、２つのページの間を行き来するだけ）。　</a:t>
            </a:r>
          </a:p>
          <a:p>
            <a:r>
              <a:rPr lang="ja-JP" altLang="en-US" smtClean="0"/>
              <a:t>大項目の終わりには白紙スライドがはさんであります。その時点で大項目は終わりです。</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a:p>
        </p:txBody>
      </p:sp>
      <p:sp>
        <p:nvSpPr>
          <p:cNvPr id="5" name="動作設定ボタン : ユーザー設定 4">
            <a:hlinkClick r:id="rId2" action="ppaction://hlinksldjump" highlightClick="1"/>
          </p:cNvPr>
          <p:cNvSpPr/>
          <p:nvPr/>
        </p:nvSpPr>
        <p:spPr>
          <a:xfrm>
            <a:off x="3059832" y="1268760"/>
            <a:ext cx="827584" cy="476672"/>
          </a:xfrm>
          <a:prstGeom prst="actionButtonBlank">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i="0" baseline="0" smtClean="0">
                <a:solidFill>
                  <a:schemeClr val="tx1"/>
                </a:solidFill>
              </a:rPr>
              <a:t>目次</a:t>
            </a:r>
            <a:endParaRPr kumimoji="1" lang="ja-JP" altLang="en-US" sz="2400" b="1" i="0" baseline="0">
              <a:solidFill>
                <a:schemeClr val="tx1"/>
              </a:solidFill>
            </a:endParaRPr>
          </a:p>
        </p:txBody>
      </p:sp>
      <p:sp>
        <p:nvSpPr>
          <p:cNvPr id="6" name="動作設定ボタン : ユーザー設定 5">
            <a:hlinkClick r:id="rId2" action="ppaction://hlinksldjump" highlightClick="1"/>
          </p:cNvPr>
          <p:cNvSpPr/>
          <p:nvPr/>
        </p:nvSpPr>
        <p:spPr>
          <a:xfrm>
            <a:off x="3059832" y="2276872"/>
            <a:ext cx="827584" cy="476672"/>
          </a:xfrm>
          <a:prstGeom prst="actionButtonBlank">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i="0" baseline="0" smtClean="0">
                <a:solidFill>
                  <a:schemeClr val="tx1"/>
                </a:solidFill>
              </a:rPr>
              <a:t>直前</a:t>
            </a:r>
            <a:endParaRPr kumimoji="1" lang="ja-JP" altLang="en-US" sz="2400" b="1" i="0" baseline="0">
              <a:solidFill>
                <a:schemeClr val="tx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グラフの描画：表示領域の設定（１）</a:t>
            </a:r>
            <a:endParaRPr kumimoji="1" lang="ja-JP" altLang="en-US"/>
          </a:p>
        </p:txBody>
      </p:sp>
      <p:sp>
        <p:nvSpPr>
          <p:cNvPr id="3" name="コンテンツ プレースホルダ 2"/>
          <p:cNvSpPr>
            <a:spLocks noGrp="1"/>
          </p:cNvSpPr>
          <p:nvPr>
            <p:ph idx="1"/>
          </p:nvPr>
        </p:nvSpPr>
        <p:spPr/>
        <p:txBody>
          <a:bodyPr/>
          <a:lstStyle/>
          <a:p>
            <a:r>
              <a:rPr kumimoji="1" lang="en-US" altLang="ja-JP" smtClean="0"/>
              <a:t>plot </a:t>
            </a:r>
            <a:r>
              <a:rPr kumimoji="1" lang="ja-JP" altLang="en-US" smtClean="0"/>
              <a:t>関数が表示するグラフの領域は、デフォールトではデータ値にしたがって自動で設定される。</a:t>
            </a:r>
            <a:endParaRPr kumimoji="1" lang="en-US" altLang="ja-JP" smtClean="0"/>
          </a:p>
          <a:p>
            <a:r>
              <a:rPr kumimoji="1" lang="ja-JP" altLang="en-US" smtClean="0"/>
              <a:t>簡単な場合はこれで間に合うが、</a:t>
            </a:r>
            <a:r>
              <a:rPr lang="ja-JP" altLang="en-US" smtClean="0"/>
              <a:t>以下のような場合には自分で設定し直したほうがよい。</a:t>
            </a:r>
            <a:endParaRPr lang="en-US" altLang="ja-JP" smtClean="0"/>
          </a:p>
          <a:p>
            <a:pPr lvl="1"/>
            <a:r>
              <a:rPr lang="ja-JP" altLang="en-US" smtClean="0"/>
              <a:t>縦横比を調整する（円が楕円にならない等）</a:t>
            </a:r>
            <a:endParaRPr lang="en-US" altLang="ja-JP" smtClean="0"/>
          </a:p>
          <a:p>
            <a:pPr lvl="1"/>
            <a:r>
              <a:rPr lang="ja-JP" altLang="en-US" smtClean="0"/>
              <a:t>表示範囲を意図するものに設定する</a:t>
            </a:r>
            <a:endParaRPr lang="en-US" altLang="ja-JP" smtClean="0"/>
          </a:p>
          <a:p>
            <a:pPr lvl="1"/>
            <a:r>
              <a:rPr lang="ja-JP" altLang="en-US" smtClean="0"/>
              <a:t>表示範囲を固定する（連続描画等の場合）</a:t>
            </a:r>
            <a:endParaRPr lang="en-US" altLang="ja-JP" smtClean="0"/>
          </a:p>
          <a:p>
            <a:pPr lvl="1"/>
            <a:endParaRPr lang="en-US" altLang="ja-JP" smtClean="0"/>
          </a:p>
          <a:p>
            <a:r>
              <a:rPr kumimoji="1" lang="ja-JP" altLang="en-US" smtClean="0"/>
              <a:t>これらの表示領域の設定には </a:t>
            </a:r>
            <a:r>
              <a:rPr kumimoji="1" lang="en-US" altLang="ja-JP" smtClean="0"/>
              <a:t>axis </a:t>
            </a:r>
            <a:r>
              <a:rPr kumimoji="1" lang="ja-JP" altLang="en-US" smtClean="0"/>
              <a:t>関数を用いる。</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40</a:t>
            </a:fld>
            <a:endParaRPr kumimoji="1" lang="ja-JP" alt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グラフの描画：表示領域の設定（２）</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lnSpcReduction="10000"/>
          </a:bodyPr>
          <a:lstStyle/>
          <a:p>
            <a:r>
              <a:rPr kumimoji="1" lang="en-US" altLang="ja-JP" smtClean="0"/>
              <a:t>axis </a:t>
            </a:r>
            <a:r>
              <a:rPr kumimoji="1" lang="ja-JP" altLang="en-US" smtClean="0"/>
              <a:t>のような関数は関数モード、コマンドモードのいずれでも使える。下はどちらでも同じ結果になる。</a:t>
            </a:r>
            <a:endParaRPr kumimoji="1" lang="en-US" altLang="ja-JP" smtClean="0"/>
          </a:p>
          <a:p>
            <a:pPr lvl="1"/>
            <a:r>
              <a:rPr lang="en-US" altLang="ja-JP" smtClean="0"/>
              <a:t>axis square		</a:t>
            </a:r>
            <a:r>
              <a:rPr lang="ja-JP" altLang="en-US" smtClean="0"/>
              <a:t>（コマンドモード）</a:t>
            </a:r>
            <a:endParaRPr lang="en-US" altLang="ja-JP" smtClean="0"/>
          </a:p>
          <a:p>
            <a:pPr lvl="1"/>
            <a:r>
              <a:rPr lang="en-US" altLang="ja-JP" smtClean="0"/>
              <a:t>axis(‘square’)		</a:t>
            </a:r>
            <a:r>
              <a:rPr lang="ja-JP" altLang="en-US" smtClean="0"/>
              <a:t>（関数モード）</a:t>
            </a:r>
            <a:endParaRPr lang="en-US" altLang="ja-JP" smtClean="0"/>
          </a:p>
          <a:p>
            <a:pPr lvl="1"/>
            <a:endParaRPr lang="en-US" altLang="ja-JP" smtClean="0"/>
          </a:p>
          <a:p>
            <a:r>
              <a:rPr lang="ja-JP" altLang="en-US" smtClean="0"/>
              <a:t>表示領域を </a:t>
            </a:r>
            <a:r>
              <a:rPr lang="en-US" altLang="ja-JP" smtClean="0"/>
              <a:t>[x1 x2]×[y1 y2] </a:t>
            </a:r>
            <a:r>
              <a:rPr lang="ja-JP" altLang="en-US" smtClean="0"/>
              <a:t>の範囲に設定する。</a:t>
            </a:r>
            <a:endParaRPr lang="en-US" altLang="ja-JP" smtClean="0"/>
          </a:p>
          <a:p>
            <a:pPr lvl="1"/>
            <a:r>
              <a:rPr kumimoji="1" lang="en-US" altLang="ja-JP" smtClean="0"/>
              <a:t>axis([x1 x2 y1 y2]);</a:t>
            </a:r>
          </a:p>
          <a:p>
            <a:r>
              <a:rPr lang="ja-JP" altLang="en-US" smtClean="0"/>
              <a:t>表示を正方形領域にする（縦横比を揃えるため）。</a:t>
            </a:r>
            <a:endParaRPr lang="en-US" altLang="ja-JP" smtClean="0"/>
          </a:p>
          <a:p>
            <a:pPr lvl="1"/>
            <a:r>
              <a:rPr kumimoji="1" lang="en-US" altLang="ja-JP" smtClean="0"/>
              <a:t>axis square		% axis(‘square’) </a:t>
            </a:r>
            <a:r>
              <a:rPr kumimoji="1" lang="ja-JP" altLang="en-US" smtClean="0"/>
              <a:t>でも同じ</a:t>
            </a:r>
            <a:endParaRPr kumimoji="1" lang="en-US" altLang="ja-JP" smtClean="0"/>
          </a:p>
          <a:p>
            <a:pPr lvl="1"/>
            <a:endParaRPr kumimoji="1" lang="en-US" altLang="ja-JP" smtClean="0"/>
          </a:p>
          <a:p>
            <a:r>
              <a:rPr lang="en-US" altLang="ja-JP" smtClean="0"/>
              <a:t>axis </a:t>
            </a:r>
            <a:r>
              <a:rPr lang="ja-JP" altLang="en-US" smtClean="0"/>
              <a:t>のその他の指定については </a:t>
            </a:r>
            <a:r>
              <a:rPr lang="en-US" altLang="ja-JP" smtClean="0"/>
              <a:t>help axis </a:t>
            </a:r>
            <a:r>
              <a:rPr lang="ja-JP" altLang="en-US" smtClean="0"/>
              <a:t>参照。</a:t>
            </a:r>
            <a:endParaRPr kumimoji="1"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41</a:t>
            </a:fld>
            <a:endParaRPr kumimoji="1" lang="ja-JP" alt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mtClean="0"/>
              <a:t>グラフの描画：　重ね書き（１）</a:t>
            </a:r>
            <a:endParaRPr kumimoji="1" lang="ja-JP" altLang="en-US"/>
          </a:p>
        </p:txBody>
      </p:sp>
      <p:sp>
        <p:nvSpPr>
          <p:cNvPr id="3" name="コンテンツ プレースホルダ 2"/>
          <p:cNvSpPr>
            <a:spLocks noGrp="1"/>
          </p:cNvSpPr>
          <p:nvPr>
            <p:ph idx="1"/>
          </p:nvPr>
        </p:nvSpPr>
        <p:spPr/>
        <p:txBody>
          <a:bodyPr>
            <a:normAutofit lnSpcReduction="10000"/>
          </a:bodyPr>
          <a:lstStyle/>
          <a:p>
            <a:r>
              <a:rPr lang="en-US" altLang="ja-JP" smtClean="0"/>
              <a:t>plot </a:t>
            </a:r>
            <a:r>
              <a:rPr lang="ja-JP" altLang="en-US" smtClean="0"/>
              <a:t>は、デフォールトでは呼び出されるたびに前のグラフを消去し、新たなグラフを上書きする。</a:t>
            </a:r>
            <a:endParaRPr lang="en-US" altLang="ja-JP" smtClean="0"/>
          </a:p>
          <a:p>
            <a:r>
              <a:rPr kumimoji="1" lang="ja-JP" altLang="en-US" smtClean="0"/>
              <a:t>同じ画面に複数のグラフを重ねて表示したい場合には、</a:t>
            </a:r>
            <a:r>
              <a:rPr kumimoji="1" lang="en-US" altLang="ja-JP" smtClean="0"/>
              <a:t>hold on </a:t>
            </a:r>
            <a:r>
              <a:rPr kumimoji="1" lang="ja-JP" altLang="en-US" smtClean="0"/>
              <a:t>を指定する。重ね書きを解除するには </a:t>
            </a:r>
            <a:r>
              <a:rPr kumimoji="1" lang="en-US" altLang="ja-JP" smtClean="0"/>
              <a:t>hold off </a:t>
            </a:r>
            <a:r>
              <a:rPr kumimoji="1" lang="ja-JP" altLang="en-US" smtClean="0"/>
              <a:t>とする。</a:t>
            </a:r>
            <a:endParaRPr kumimoji="1" lang="en-US" altLang="ja-JP" smtClean="0"/>
          </a:p>
          <a:p>
            <a:r>
              <a:rPr lang="ja-JP" altLang="en-US" smtClean="0"/>
              <a:t>またすでに書かれている画面をクリアするには </a:t>
            </a:r>
            <a:r>
              <a:rPr lang="en-US" altLang="ja-JP" smtClean="0"/>
              <a:t>clf </a:t>
            </a:r>
            <a:r>
              <a:rPr lang="ja-JP" altLang="en-US" smtClean="0"/>
              <a:t>とする。</a:t>
            </a:r>
            <a:endParaRPr lang="en-US" altLang="ja-JP" smtClean="0"/>
          </a:p>
          <a:p>
            <a:pPr lvl="1"/>
            <a:r>
              <a:rPr kumimoji="1" lang="en-US" altLang="ja-JP" smtClean="0"/>
              <a:t>clf;		% </a:t>
            </a:r>
            <a:r>
              <a:rPr kumimoji="1" lang="ja-JP" altLang="en-US" smtClean="0"/>
              <a:t>画面クリア</a:t>
            </a:r>
            <a:endParaRPr kumimoji="1" lang="en-US" altLang="ja-JP" smtClean="0"/>
          </a:p>
          <a:p>
            <a:pPr lvl="1"/>
            <a:r>
              <a:rPr lang="en-US" altLang="ja-JP" smtClean="0"/>
              <a:t>hold on;	% </a:t>
            </a:r>
            <a:r>
              <a:rPr lang="ja-JP" altLang="en-US" smtClean="0"/>
              <a:t>ここから重ね書き</a:t>
            </a:r>
            <a:endParaRPr lang="en-US" altLang="ja-JP" smtClean="0"/>
          </a:p>
          <a:p>
            <a:pPr lvl="1"/>
            <a:r>
              <a:rPr kumimoji="1" lang="en-US" altLang="ja-JP" smtClean="0"/>
              <a:t>.....</a:t>
            </a:r>
          </a:p>
          <a:p>
            <a:pPr lvl="1"/>
            <a:r>
              <a:rPr lang="en-US" altLang="ja-JP" smtClean="0"/>
              <a:t>hold off; shg;	% </a:t>
            </a:r>
            <a:r>
              <a:rPr lang="ja-JP" altLang="en-US" smtClean="0"/>
              <a:t>重ね書き終了、前面表示</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42</a:t>
            </a:fld>
            <a:endParaRPr kumimoji="1" lang="ja-JP" alt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重ね書き（２）</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重ね書きにより重複する部分は、普通には後から書いたほうが前のものを上書きする。つまり前に書いたものはその下に隠されて見えなくなる。</a:t>
            </a:r>
            <a:endParaRPr kumimoji="1" lang="en-US" altLang="ja-JP" smtClean="0"/>
          </a:p>
          <a:p>
            <a:pPr lvl="1"/>
            <a:r>
              <a:rPr lang="ja-JP" altLang="en-US" smtClean="0"/>
              <a:t>ただし、ファイルにセーブした場合など、表示環境が違う場合にはそうでない場合もある。</a:t>
            </a:r>
            <a:endParaRPr lang="en-US" altLang="ja-JP" smtClean="0"/>
          </a:p>
          <a:p>
            <a:pPr lvl="1"/>
            <a:endParaRPr lang="en-US" altLang="ja-JP" smtClean="0"/>
          </a:p>
          <a:p>
            <a:r>
              <a:rPr kumimoji="1" lang="ja-JP" altLang="en-US" smtClean="0"/>
              <a:t>したがって、</a:t>
            </a:r>
            <a:r>
              <a:rPr lang="ja-JP" altLang="en-US" smtClean="0"/>
              <a:t>最終的に見えてほしい部分を後から上書きするように、描く順番を決める必要がある。</a:t>
            </a:r>
            <a:endParaRPr lang="en-US" altLang="ja-JP" smtClean="0"/>
          </a:p>
          <a:p>
            <a:pPr lvl="1"/>
            <a:r>
              <a:rPr lang="ja-JP" altLang="en-US" smtClean="0"/>
              <a:t>ここらの注意事項は「キャンバス方式」の話と共通する、というか、こちらのほうが元祖。</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43</a:t>
            </a:fld>
            <a:endParaRPr kumimoji="1" lang="ja-JP" alt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mtClean="0"/>
              <a:t>グラフの描画：　属性の指定（１）</a:t>
            </a:r>
            <a:endParaRPr kumimoji="1" lang="ja-JP" altLang="en-US"/>
          </a:p>
        </p:txBody>
      </p:sp>
      <p:sp>
        <p:nvSpPr>
          <p:cNvPr id="3" name="コンテンツ プレースホルダ 2"/>
          <p:cNvSpPr>
            <a:spLocks noGrp="1"/>
          </p:cNvSpPr>
          <p:nvPr>
            <p:ph idx="1"/>
          </p:nvPr>
        </p:nvSpPr>
        <p:spPr>
          <a:xfrm>
            <a:off x="457200" y="1268760"/>
            <a:ext cx="8435280" cy="5400600"/>
          </a:xfrm>
        </p:spPr>
        <p:txBody>
          <a:bodyPr>
            <a:normAutofit/>
          </a:bodyPr>
          <a:lstStyle/>
          <a:p>
            <a:r>
              <a:rPr kumimoji="1" lang="ja-JP" altLang="en-US" smtClean="0"/>
              <a:t>グラフの描画に関する属性は </a:t>
            </a:r>
            <a:r>
              <a:rPr kumimoji="1" lang="en-US" altLang="ja-JP" smtClean="0"/>
              <a:t>plot </a:t>
            </a:r>
            <a:r>
              <a:rPr kumimoji="1" lang="ja-JP" altLang="en-US" smtClean="0"/>
              <a:t>関数の引数で指定できる。</a:t>
            </a:r>
            <a:endParaRPr kumimoji="1" lang="en-US" altLang="ja-JP" smtClean="0"/>
          </a:p>
          <a:p>
            <a:r>
              <a:rPr lang="ja-JP" altLang="en-US" smtClean="0"/>
              <a:t>これらは </a:t>
            </a:r>
            <a:r>
              <a:rPr lang="en-US" altLang="ja-JP" smtClean="0"/>
              <a:t>plot(x, y, ...) </a:t>
            </a:r>
            <a:r>
              <a:rPr lang="ja-JP" altLang="en-US" smtClean="0"/>
              <a:t>の </a:t>
            </a:r>
            <a:r>
              <a:rPr lang="en-US" altLang="ja-JP" smtClean="0"/>
              <a:t>x, y </a:t>
            </a:r>
            <a:r>
              <a:rPr lang="ja-JP" altLang="en-US" smtClean="0"/>
              <a:t>の後ろに指定する。</a:t>
            </a:r>
            <a:endParaRPr lang="en-US" altLang="ja-JP" smtClean="0"/>
          </a:p>
          <a:p>
            <a:endParaRPr kumimoji="1" lang="en-US" altLang="ja-JP" smtClean="0"/>
          </a:p>
          <a:p>
            <a:r>
              <a:rPr kumimoji="1" lang="ja-JP" altLang="en-US" smtClean="0"/>
              <a:t>さらに別関数で指定できる属性もある（特に描画面中に記入する</a:t>
            </a:r>
            <a:r>
              <a:rPr lang="ja-JP" altLang="en-US" smtClean="0"/>
              <a:t>テキストや、目盛の設定など）。</a:t>
            </a:r>
            <a:endParaRPr lang="en-US" altLang="ja-JP" smtClean="0"/>
          </a:p>
          <a:p>
            <a:endParaRPr lang="en-US" altLang="ja-JP" smtClean="0"/>
          </a:p>
          <a:p>
            <a:r>
              <a:rPr lang="ja-JP" altLang="en-US" smtClean="0"/>
              <a:t>指定できる属性には膨大な種類があり、一瞥するのは難しい。ある程度まとまった形で整理されているものを見るには、</a:t>
            </a:r>
            <a:r>
              <a:rPr lang="en-US" altLang="ja-JP" smtClean="0"/>
              <a:t>helpwin </a:t>
            </a:r>
            <a:r>
              <a:rPr lang="ja-JP" altLang="en-US" smtClean="0"/>
              <a:t>の中で </a:t>
            </a:r>
            <a:r>
              <a:rPr lang="en-US" altLang="ja-JP" smtClean="0"/>
              <a:t>‘text properties’ </a:t>
            </a:r>
            <a:r>
              <a:rPr lang="ja-JP" altLang="en-US" smtClean="0"/>
              <a:t>を検索すること。</a:t>
            </a: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44</a:t>
            </a:fld>
            <a:endParaRPr kumimoji="1" lang="ja-JP" alt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属性の指定（２）</a:t>
            </a:r>
            <a:endParaRPr kumimoji="1" lang="ja-JP" altLang="en-US"/>
          </a:p>
        </p:txBody>
      </p:sp>
      <p:sp>
        <p:nvSpPr>
          <p:cNvPr id="3" name="コンテンツ プレースホルダ 2"/>
          <p:cNvSpPr>
            <a:spLocks noGrp="1"/>
          </p:cNvSpPr>
          <p:nvPr>
            <p:ph idx="1"/>
          </p:nvPr>
        </p:nvSpPr>
        <p:spPr>
          <a:xfrm>
            <a:off x="457200" y="1268760"/>
            <a:ext cx="8229600" cy="5256584"/>
          </a:xfrm>
        </p:spPr>
        <p:txBody>
          <a:bodyPr>
            <a:normAutofit/>
          </a:bodyPr>
          <a:lstStyle/>
          <a:p>
            <a:r>
              <a:rPr lang="ja-JP" altLang="en-US" smtClean="0"/>
              <a:t>基本設定：　</a:t>
            </a:r>
            <a:r>
              <a:rPr lang="en-US" altLang="ja-JP" smtClean="0"/>
              <a:t>plot(x, y, ‘....’);</a:t>
            </a:r>
          </a:p>
          <a:p>
            <a:pPr lvl="1"/>
            <a:r>
              <a:rPr lang="ja-JP" altLang="en-US" smtClean="0"/>
              <a:t>文字列の中では色（色名８種</a:t>
            </a:r>
            <a:r>
              <a:rPr lang="en-US" altLang="ja-JP" smtClean="0"/>
              <a:t>: k,w,r,g,b,c,m,y</a:t>
            </a:r>
            <a:r>
              <a:rPr lang="ja-JP" altLang="en-US" smtClean="0"/>
              <a:t>）、線の種類（実線、点線、一点鎖線等）やマーカーの種類などを指定できる。</a:t>
            </a:r>
            <a:endParaRPr lang="en-US" altLang="ja-JP" smtClean="0"/>
          </a:p>
          <a:p>
            <a:pPr lvl="1"/>
            <a:r>
              <a:rPr lang="ja-JP" altLang="en-US" smtClean="0"/>
              <a:t>詳細は </a:t>
            </a:r>
            <a:r>
              <a:rPr lang="en-US" altLang="ja-JP" smtClean="0"/>
              <a:t>help plot </a:t>
            </a:r>
            <a:r>
              <a:rPr lang="ja-JP" altLang="en-US" smtClean="0"/>
              <a:t>参照。</a:t>
            </a:r>
            <a:endParaRPr lang="en-US" altLang="ja-JP" smtClean="0"/>
          </a:p>
          <a:p>
            <a:pPr lvl="1"/>
            <a:r>
              <a:rPr lang="ja-JP" altLang="en-US" smtClean="0"/>
              <a:t>色は </a:t>
            </a:r>
            <a:r>
              <a:rPr lang="en-US" altLang="ja-JP" smtClean="0"/>
              <a:t>RGB </a:t>
            </a:r>
            <a:r>
              <a:rPr lang="ja-JP" altLang="en-US" smtClean="0"/>
              <a:t>値でも指定できる（後述）。</a:t>
            </a:r>
            <a:endParaRPr lang="en-US" altLang="ja-JP" smtClean="0"/>
          </a:p>
          <a:p>
            <a:pPr lvl="1"/>
            <a:endParaRPr lang="en-US" altLang="ja-JP" smtClean="0"/>
          </a:p>
          <a:p>
            <a:r>
              <a:rPr lang="ja-JP" altLang="en-US" smtClean="0"/>
              <a:t>より詳細な属性はキーワード形式で指定する。</a:t>
            </a:r>
            <a:r>
              <a:rPr lang="en-US" altLang="ja-JP" smtClean="0"/>
              <a:t/>
            </a:r>
            <a:br>
              <a:rPr lang="en-US" altLang="ja-JP" smtClean="0"/>
            </a:br>
            <a:r>
              <a:rPr lang="ja-JP" altLang="en-US" smtClean="0"/>
              <a:t>（次スライドも参照）</a:t>
            </a:r>
            <a:r>
              <a:rPr lang="en-US" altLang="ja-JP" smtClean="0"/>
              <a:t/>
            </a:r>
            <a:br>
              <a:rPr lang="en-US" altLang="ja-JP" smtClean="0"/>
            </a:b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45</a:t>
            </a:fld>
            <a:endParaRPr kumimoji="1" lang="ja-JP" alt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属性の指定（３）</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fontScale="92500" lnSpcReduction="20000"/>
          </a:bodyPr>
          <a:lstStyle/>
          <a:p>
            <a:r>
              <a:rPr lang="ja-JP" altLang="en-US" smtClean="0"/>
              <a:t>キーワード属性でよく使いそうなものを３つ掲げておく。</a:t>
            </a:r>
            <a:endParaRPr lang="en-US" altLang="ja-JP" smtClean="0"/>
          </a:p>
          <a:p>
            <a:pPr lvl="1"/>
            <a:r>
              <a:rPr lang="en-US" altLang="ja-JP" smtClean="0"/>
              <a:t>plot(x, y, ..., ‘linewidth’, 2);</a:t>
            </a:r>
          </a:p>
          <a:p>
            <a:pPr lvl="2"/>
            <a:r>
              <a:rPr lang="ja-JP" altLang="en-US" smtClean="0"/>
              <a:t>線の太さ。デフォールトは </a:t>
            </a:r>
            <a:r>
              <a:rPr lang="en-US" altLang="ja-JP" smtClean="0">
                <a:latin typeface="Times New Roman" pitchFamily="18" charset="0"/>
                <a:cs typeface="Times New Roman" pitchFamily="18" charset="0"/>
              </a:rPr>
              <a:t>1</a:t>
            </a:r>
            <a:r>
              <a:rPr lang="ja-JP" altLang="en-US" smtClean="0">
                <a:latin typeface="Times New Roman" pitchFamily="18" charset="0"/>
                <a:cs typeface="Times New Roman" pitchFamily="18" charset="0"/>
              </a:rPr>
              <a:t>。以下 </a:t>
            </a:r>
            <a:r>
              <a:rPr lang="en-US" altLang="ja-JP" smtClean="0">
                <a:latin typeface="Times New Roman" pitchFamily="18" charset="0"/>
                <a:cs typeface="Times New Roman" pitchFamily="18" charset="0"/>
              </a:rPr>
              <a:t>2, 3, ... </a:t>
            </a:r>
            <a:r>
              <a:rPr lang="ja-JP" altLang="en-US" smtClean="0">
                <a:latin typeface="Times New Roman" pitchFamily="18" charset="0"/>
                <a:cs typeface="Times New Roman" pitchFamily="18" charset="0"/>
              </a:rPr>
              <a:t>と整数値をとり、大きいほど太くなる。</a:t>
            </a:r>
            <a:endParaRPr lang="en-US" altLang="ja-JP" smtClean="0"/>
          </a:p>
          <a:p>
            <a:pPr lvl="1"/>
            <a:r>
              <a:rPr lang="en-US" altLang="ja-JP" smtClean="0"/>
              <a:t>plot(x, y, ..., ‘markersize’, 14);</a:t>
            </a:r>
          </a:p>
          <a:p>
            <a:pPr lvl="2"/>
            <a:r>
              <a:rPr lang="ja-JP" altLang="en-US" smtClean="0"/>
              <a:t>マーカーの大きさ。実際の表示サイズはマーカーにより異なるので注意。</a:t>
            </a:r>
            <a:endParaRPr lang="en-US" altLang="ja-JP" smtClean="0"/>
          </a:p>
          <a:p>
            <a:pPr lvl="1"/>
            <a:r>
              <a:rPr lang="en-US" altLang="ja-JP" smtClean="0"/>
              <a:t>plot(x, y, ..., ‘color’, [R G B]);</a:t>
            </a:r>
          </a:p>
          <a:p>
            <a:pPr lvl="2"/>
            <a:r>
              <a:rPr lang="ja-JP" altLang="en-US" smtClean="0"/>
              <a:t>描線の色を </a:t>
            </a:r>
            <a:r>
              <a:rPr lang="en-US" altLang="ja-JP" smtClean="0"/>
              <a:t>RGB</a:t>
            </a:r>
            <a:r>
              <a:rPr lang="ja-JP" altLang="en-US" smtClean="0"/>
              <a:t>値のベクトルで指定。値は </a:t>
            </a:r>
            <a:r>
              <a:rPr lang="en-US" altLang="ja-JP" smtClean="0"/>
              <a:t>0</a:t>
            </a:r>
            <a:r>
              <a:rPr lang="ja-JP" altLang="en-US" smtClean="0"/>
              <a:t>～</a:t>
            </a:r>
            <a:r>
              <a:rPr lang="en-US" altLang="ja-JP" smtClean="0"/>
              <a:t>1</a:t>
            </a:r>
            <a:r>
              <a:rPr lang="ja-JP" altLang="en-US" smtClean="0"/>
              <a:t>。例えば赤色にしたければ </a:t>
            </a:r>
            <a:r>
              <a:rPr lang="en-US" altLang="ja-JP" smtClean="0"/>
              <a:t>[1 0 0] </a:t>
            </a:r>
            <a:r>
              <a:rPr lang="ja-JP" altLang="en-US" smtClean="0"/>
              <a:t>を指定する。</a:t>
            </a:r>
            <a:r>
              <a:rPr lang="en-US" altLang="ja-JP" smtClean="0"/>
              <a:t/>
            </a:r>
            <a:br>
              <a:rPr lang="en-US" altLang="ja-JP" smtClean="0"/>
            </a:br>
            <a:r>
              <a:rPr lang="ja-JP" altLang="en-US" smtClean="0"/>
              <a:t>マーカーや軸などの色はドキュメントを参照。</a:t>
            </a:r>
            <a:r>
              <a:rPr lang="en-US" altLang="ja-JP" smtClean="0"/>
              <a:t/>
            </a:r>
            <a:br>
              <a:rPr lang="en-US" altLang="ja-JP" smtClean="0"/>
            </a:br>
            <a:endParaRPr lang="en-US" altLang="ja-JP" smtClean="0"/>
          </a:p>
          <a:p>
            <a:r>
              <a:rPr lang="ja-JP" altLang="en-US" smtClean="0"/>
              <a:t>色、線の太さやマーカーサイズ、さらにフォントの種類や大きさは、画面で見る場合と印刷などした場合とでかなり異なることがあるので注意。</a:t>
            </a: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46</a:t>
            </a:fld>
            <a:endParaRPr kumimoji="1" lang="ja-JP" alt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属性の指定（４）</a:t>
            </a:r>
            <a:endParaRPr kumimoji="1" lang="ja-JP" altLang="en-US"/>
          </a:p>
        </p:txBody>
      </p:sp>
      <p:sp>
        <p:nvSpPr>
          <p:cNvPr id="3" name="コンテンツ プレースホルダ 2"/>
          <p:cNvSpPr>
            <a:spLocks noGrp="1"/>
          </p:cNvSpPr>
          <p:nvPr>
            <p:ph idx="1"/>
          </p:nvPr>
        </p:nvSpPr>
        <p:spPr>
          <a:xfrm>
            <a:off x="457200" y="1268760"/>
            <a:ext cx="8229600" cy="5040560"/>
          </a:xfrm>
        </p:spPr>
        <p:txBody>
          <a:bodyPr>
            <a:normAutofit lnSpcReduction="10000"/>
          </a:bodyPr>
          <a:lstStyle/>
          <a:p>
            <a:r>
              <a:rPr kumimoji="1" lang="ja-JP" altLang="en-US" smtClean="0"/>
              <a:t>グラフの縦軸・横軸の目盛は </a:t>
            </a:r>
            <a:r>
              <a:rPr kumimoji="1" lang="en-US" altLang="ja-JP" smtClean="0"/>
              <a:t>figure window </a:t>
            </a:r>
            <a:r>
              <a:rPr kumimoji="1" lang="ja-JP" altLang="en-US" smtClean="0"/>
              <a:t>の属性なので、ウィンドウオブジェクト </a:t>
            </a:r>
            <a:r>
              <a:rPr kumimoji="1" lang="en-US" altLang="ja-JP" smtClean="0"/>
              <a:t>gca </a:t>
            </a:r>
            <a:r>
              <a:rPr kumimoji="1" lang="ja-JP" altLang="en-US" smtClean="0"/>
              <a:t>に対する操作として指定する。</a:t>
            </a:r>
            <a:endParaRPr kumimoji="1" lang="en-US" altLang="ja-JP" smtClean="0"/>
          </a:p>
          <a:p>
            <a:pPr lvl="1"/>
            <a:r>
              <a:rPr kumimoji="1" lang="en-US" altLang="ja-JP" smtClean="0"/>
              <a:t>set(gca, ‘</a:t>
            </a:r>
            <a:r>
              <a:rPr kumimoji="1" lang="ja-JP" altLang="en-US" smtClean="0"/>
              <a:t>属性</a:t>
            </a:r>
            <a:r>
              <a:rPr lang="en-US" altLang="ja-JP" smtClean="0"/>
              <a:t>1’, </a:t>
            </a:r>
            <a:r>
              <a:rPr lang="ja-JP" altLang="en-US" smtClean="0"/>
              <a:t>値</a:t>
            </a:r>
            <a:r>
              <a:rPr lang="en-US" altLang="ja-JP" smtClean="0"/>
              <a:t>1, ‘</a:t>
            </a:r>
            <a:r>
              <a:rPr lang="ja-JP" altLang="en-US" smtClean="0"/>
              <a:t>属性</a:t>
            </a:r>
            <a:r>
              <a:rPr lang="en-US" altLang="ja-JP" smtClean="0"/>
              <a:t>2’, </a:t>
            </a:r>
            <a:r>
              <a:rPr lang="ja-JP" altLang="en-US" smtClean="0"/>
              <a:t>値</a:t>
            </a:r>
            <a:r>
              <a:rPr lang="en-US" altLang="ja-JP" smtClean="0"/>
              <a:t>2, .....)</a:t>
            </a:r>
          </a:p>
          <a:p>
            <a:pPr lvl="1"/>
            <a:r>
              <a:rPr lang="ja-JP" altLang="en-US" smtClean="0"/>
              <a:t>座標軸の目盛の属性（次スライド）</a:t>
            </a:r>
            <a:endParaRPr lang="en-US" altLang="ja-JP" smtClean="0"/>
          </a:p>
          <a:p>
            <a:pPr lvl="2"/>
            <a:r>
              <a:rPr lang="en-US" altLang="ja-JP" smtClean="0"/>
              <a:t>xtick, ytick: </a:t>
            </a:r>
            <a:r>
              <a:rPr lang="ja-JP" altLang="en-US" smtClean="0"/>
              <a:t>座標軸につける目盛</a:t>
            </a:r>
            <a:endParaRPr lang="en-US" altLang="ja-JP" smtClean="0"/>
          </a:p>
          <a:p>
            <a:pPr lvl="2"/>
            <a:r>
              <a:rPr lang="en-US" altLang="ja-JP" smtClean="0"/>
              <a:t>xticklabel, yticklabel: </a:t>
            </a:r>
            <a:r>
              <a:rPr lang="ja-JP" altLang="en-US" smtClean="0"/>
              <a:t>目盛の表示文字列</a:t>
            </a:r>
            <a:endParaRPr lang="en-US" altLang="ja-JP" smtClean="0"/>
          </a:p>
          <a:p>
            <a:pPr lvl="1"/>
            <a:r>
              <a:rPr lang="ja-JP" altLang="en-US" smtClean="0"/>
              <a:t>座標軸の表示文字について、</a:t>
            </a:r>
            <a:r>
              <a:rPr lang="en-US" altLang="ja-JP" smtClean="0"/>
              <a:t>fontsize </a:t>
            </a:r>
            <a:r>
              <a:rPr lang="ja-JP" altLang="en-US" smtClean="0"/>
              <a:t>等の属性も指定できる。</a:t>
            </a:r>
            <a:endParaRPr lang="en-US" altLang="ja-JP" smtClean="0"/>
          </a:p>
          <a:p>
            <a:r>
              <a:rPr lang="ja-JP" altLang="en-US" smtClean="0"/>
              <a:t>参考：座標軸のラベル</a:t>
            </a:r>
            <a:endParaRPr lang="en-US" altLang="ja-JP" smtClean="0"/>
          </a:p>
          <a:p>
            <a:pPr lvl="1"/>
            <a:r>
              <a:rPr lang="en-US" altLang="ja-JP" smtClean="0"/>
              <a:t>xlabel(‘.....’);  ylabel(‘.....’);</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47</a:t>
            </a:fld>
            <a:endParaRPr kumimoji="1" lang="ja-JP" alt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属性の指定（５）</a:t>
            </a:r>
            <a:endParaRPr kumimoji="1" lang="ja-JP" altLang="en-US"/>
          </a:p>
        </p:txBody>
      </p:sp>
      <p:sp>
        <p:nvSpPr>
          <p:cNvPr id="3" name="コンテンツ プレースホルダ 2"/>
          <p:cNvSpPr>
            <a:spLocks noGrp="1"/>
          </p:cNvSpPr>
          <p:nvPr>
            <p:ph idx="1"/>
          </p:nvPr>
        </p:nvSpPr>
        <p:spPr/>
        <p:txBody>
          <a:bodyPr>
            <a:normAutofit fontScale="92500" lnSpcReduction="10000"/>
          </a:bodyPr>
          <a:lstStyle/>
          <a:p>
            <a:r>
              <a:rPr kumimoji="1" lang="ja-JP" altLang="en-US" smtClean="0"/>
              <a:t>（以下の例は </a:t>
            </a:r>
            <a:r>
              <a:rPr kumimoji="1" lang="en-US" altLang="ja-JP" smtClean="0"/>
              <a:t>x </a:t>
            </a:r>
            <a:r>
              <a:rPr kumimoji="1" lang="ja-JP" altLang="en-US" smtClean="0"/>
              <a:t>軸についてだが、</a:t>
            </a:r>
            <a:r>
              <a:rPr kumimoji="1" lang="en-US" altLang="ja-JP" smtClean="0"/>
              <a:t>y </a:t>
            </a:r>
            <a:r>
              <a:rPr kumimoji="1" lang="ja-JP" altLang="en-US" smtClean="0"/>
              <a:t>軸についても先頭の </a:t>
            </a:r>
            <a:r>
              <a:rPr kumimoji="1" lang="en-US" altLang="ja-JP" smtClean="0"/>
              <a:t>x </a:t>
            </a:r>
            <a:r>
              <a:rPr kumimoji="1" lang="ja-JP" altLang="en-US" smtClean="0"/>
              <a:t>を </a:t>
            </a:r>
            <a:r>
              <a:rPr kumimoji="1" lang="en-US" altLang="ja-JP" smtClean="0"/>
              <a:t>y </a:t>
            </a:r>
            <a:r>
              <a:rPr kumimoji="1" lang="ja-JP" altLang="en-US" smtClean="0"/>
              <a:t>に置き換えれば同じ。）</a:t>
            </a:r>
            <a:endParaRPr kumimoji="1" lang="en-US" altLang="ja-JP" smtClean="0"/>
          </a:p>
          <a:p>
            <a:pPr lvl="1"/>
            <a:r>
              <a:rPr lang="en-US" altLang="ja-JP" smtClean="0"/>
              <a:t>set(gca, ‘xtick’, -1:0.5:1);</a:t>
            </a:r>
          </a:p>
          <a:p>
            <a:pPr lvl="2"/>
            <a:r>
              <a:rPr kumimoji="1" lang="en-US" altLang="ja-JP" smtClean="0">
                <a:latin typeface="Times New Roman" pitchFamily="18" charset="0"/>
                <a:cs typeface="Times New Roman" pitchFamily="18" charset="0"/>
              </a:rPr>
              <a:t>x</a:t>
            </a:r>
            <a:r>
              <a:rPr kumimoji="1" lang="ja-JP" altLang="en-US" smtClean="0">
                <a:latin typeface="Times New Roman" pitchFamily="18" charset="0"/>
                <a:cs typeface="Times New Roman" pitchFamily="18" charset="0"/>
              </a:rPr>
              <a:t>軸の目盛を、</a:t>
            </a:r>
            <a:r>
              <a:rPr lang="en-US" altLang="ja-JP" smtClean="0">
                <a:latin typeface="Times New Roman" pitchFamily="18" charset="0"/>
                <a:cs typeface="Times New Roman" pitchFamily="18" charset="0"/>
              </a:rPr>
              <a:t>-1 </a:t>
            </a:r>
            <a:r>
              <a:rPr lang="ja-JP" altLang="en-US" smtClean="0">
                <a:latin typeface="Times New Roman" pitchFamily="18" charset="0"/>
                <a:cs typeface="Times New Roman" pitchFamily="18" charset="0"/>
              </a:rPr>
              <a:t>から </a:t>
            </a:r>
            <a:r>
              <a:rPr lang="en-US" altLang="ja-JP" smtClean="0">
                <a:latin typeface="Times New Roman" pitchFamily="18" charset="0"/>
                <a:cs typeface="Times New Roman" pitchFamily="18" charset="0"/>
              </a:rPr>
              <a:t>0.5 </a:t>
            </a:r>
            <a:r>
              <a:rPr lang="ja-JP" altLang="en-US" smtClean="0">
                <a:latin typeface="Times New Roman" pitchFamily="18" charset="0"/>
                <a:cs typeface="Times New Roman" pitchFamily="18" charset="0"/>
              </a:rPr>
              <a:t>置きに </a:t>
            </a:r>
            <a:r>
              <a:rPr lang="en-US" altLang="ja-JP" smtClean="0">
                <a:latin typeface="Times New Roman" pitchFamily="18" charset="0"/>
                <a:cs typeface="Times New Roman" pitchFamily="18" charset="0"/>
              </a:rPr>
              <a:t>1 </a:t>
            </a:r>
            <a:r>
              <a:rPr lang="ja-JP" altLang="en-US" smtClean="0">
                <a:latin typeface="Times New Roman" pitchFamily="18" charset="0"/>
                <a:cs typeface="Times New Roman" pitchFamily="18" charset="0"/>
              </a:rPr>
              <a:t>まで表示する</a:t>
            </a:r>
            <a:endParaRPr lang="en-US" altLang="ja-JP" smtClean="0">
              <a:latin typeface="Times New Roman" pitchFamily="18" charset="0"/>
              <a:cs typeface="Times New Roman" pitchFamily="18" charset="0"/>
            </a:endParaRPr>
          </a:p>
          <a:p>
            <a:pPr lvl="1"/>
            <a:r>
              <a:rPr kumimoji="1" lang="en-US" altLang="ja-JP" smtClean="0"/>
              <a:t>set(gca, ‘xtick’, [0 2 3 5]);</a:t>
            </a:r>
          </a:p>
          <a:p>
            <a:pPr lvl="2"/>
            <a:r>
              <a:rPr lang="en-US" altLang="ja-JP" smtClean="0">
                <a:latin typeface="Times New Roman" pitchFamily="18" charset="0"/>
                <a:cs typeface="Times New Roman" pitchFamily="18" charset="0"/>
              </a:rPr>
              <a:t>x</a:t>
            </a:r>
            <a:r>
              <a:rPr lang="ja-JP" altLang="en-US" smtClean="0">
                <a:latin typeface="Times New Roman" pitchFamily="18" charset="0"/>
                <a:cs typeface="Times New Roman" pitchFamily="18" charset="0"/>
              </a:rPr>
              <a:t>軸の目盛を </a:t>
            </a:r>
            <a:r>
              <a:rPr lang="en-US" altLang="ja-JP" smtClean="0">
                <a:latin typeface="Times New Roman" pitchFamily="18" charset="0"/>
                <a:cs typeface="Times New Roman" pitchFamily="18" charset="0"/>
              </a:rPr>
              <a:t>0, 2, 3, 5 </a:t>
            </a:r>
            <a:r>
              <a:rPr lang="ja-JP" altLang="en-US" smtClean="0">
                <a:latin typeface="Times New Roman" pitchFamily="18" charset="0"/>
                <a:cs typeface="Times New Roman" pitchFamily="18" charset="0"/>
              </a:rPr>
              <a:t>だけ表示する</a:t>
            </a:r>
            <a:endParaRPr lang="en-US" altLang="ja-JP" smtClean="0">
              <a:latin typeface="Times New Roman" pitchFamily="18" charset="0"/>
              <a:cs typeface="Times New Roman" pitchFamily="18" charset="0"/>
            </a:endParaRPr>
          </a:p>
          <a:p>
            <a:pPr lvl="1"/>
            <a:r>
              <a:rPr kumimoji="1" lang="en-US" altLang="ja-JP" smtClean="0"/>
              <a:t>set(gca, ‘xtick’, 0:pi/2:2*pi);</a:t>
            </a:r>
          </a:p>
          <a:p>
            <a:pPr lvl="2"/>
            <a:r>
              <a:rPr lang="en-US" altLang="ja-JP" smtClean="0">
                <a:latin typeface="Times New Roman" pitchFamily="18" charset="0"/>
                <a:cs typeface="Times New Roman" pitchFamily="18" charset="0"/>
              </a:rPr>
              <a:t>x</a:t>
            </a:r>
            <a:r>
              <a:rPr lang="ja-JP" altLang="en-US" smtClean="0">
                <a:latin typeface="Times New Roman" pitchFamily="18" charset="0"/>
                <a:cs typeface="Times New Roman" pitchFamily="18" charset="0"/>
              </a:rPr>
              <a:t>軸の目盛を </a:t>
            </a:r>
            <a:r>
              <a:rPr lang="en-US" altLang="ja-JP" smtClean="0">
                <a:latin typeface="Times New Roman" pitchFamily="18" charset="0"/>
                <a:cs typeface="Times New Roman" pitchFamily="18" charset="0"/>
              </a:rPr>
              <a:t>0, π/2, π, 3π/2, 2π</a:t>
            </a:r>
            <a:r>
              <a:rPr lang="ja-JP" altLang="en-US" smtClean="0">
                <a:latin typeface="Times New Roman" pitchFamily="18" charset="0"/>
                <a:cs typeface="Times New Roman" pitchFamily="18" charset="0"/>
              </a:rPr>
              <a:t> について表示。</a:t>
            </a:r>
            <a:r>
              <a:rPr lang="en-US" altLang="ja-JP" smtClean="0">
                <a:latin typeface="Times New Roman" pitchFamily="18" charset="0"/>
                <a:cs typeface="Times New Roman" pitchFamily="18" charset="0"/>
              </a:rPr>
              <a:t/>
            </a:r>
            <a:br>
              <a:rPr lang="en-US" altLang="ja-JP" smtClean="0">
                <a:latin typeface="Times New Roman" pitchFamily="18" charset="0"/>
                <a:cs typeface="Times New Roman" pitchFamily="18" charset="0"/>
              </a:rPr>
            </a:br>
            <a:r>
              <a:rPr lang="ja-JP" altLang="en-US" smtClean="0">
                <a:latin typeface="Times New Roman" pitchFamily="18" charset="0"/>
                <a:cs typeface="Times New Roman" pitchFamily="18" charset="0"/>
              </a:rPr>
              <a:t>（これだけでは実数値の目盛が付いてしまう）</a:t>
            </a:r>
            <a:endParaRPr lang="en-US" altLang="ja-JP" smtClean="0">
              <a:latin typeface="Times New Roman" pitchFamily="18" charset="0"/>
              <a:cs typeface="Times New Roman" pitchFamily="18" charset="0"/>
            </a:endParaRPr>
          </a:p>
          <a:p>
            <a:pPr lvl="1"/>
            <a:r>
              <a:rPr lang="en-US" altLang="ja-JP" smtClean="0">
                <a:latin typeface="Times New Roman" pitchFamily="18" charset="0"/>
                <a:cs typeface="Times New Roman" pitchFamily="18" charset="0"/>
              </a:rPr>
              <a:t>set(gca, ‘xticklabel’, ‘0|π/2|π|3π/2|2π’);</a:t>
            </a:r>
          </a:p>
          <a:p>
            <a:pPr lvl="2"/>
            <a:r>
              <a:rPr lang="ja-JP" altLang="en-US" smtClean="0">
                <a:latin typeface="Times New Roman" pitchFamily="18" charset="0"/>
                <a:cs typeface="Times New Roman" pitchFamily="18" charset="0"/>
              </a:rPr>
              <a:t>上の </a:t>
            </a:r>
            <a:r>
              <a:rPr lang="en-US" altLang="ja-JP" smtClean="0">
                <a:latin typeface="Times New Roman" pitchFamily="18" charset="0"/>
                <a:cs typeface="Times New Roman" pitchFamily="18" charset="0"/>
              </a:rPr>
              <a:t>xtick </a:t>
            </a:r>
            <a:r>
              <a:rPr lang="ja-JP" altLang="en-US" smtClean="0">
                <a:latin typeface="Times New Roman" pitchFamily="18" charset="0"/>
                <a:cs typeface="Times New Roman" pitchFamily="18" charset="0"/>
              </a:rPr>
              <a:t>に対し、目盛を </a:t>
            </a:r>
            <a:r>
              <a:rPr lang="en-US" altLang="ja-JP" smtClean="0">
                <a:latin typeface="Times New Roman" pitchFamily="18" charset="0"/>
                <a:cs typeface="Times New Roman" pitchFamily="18" charset="0"/>
              </a:rPr>
              <a:t>0, π/2, ... </a:t>
            </a:r>
            <a:r>
              <a:rPr lang="ja-JP" altLang="en-US" smtClean="0">
                <a:latin typeface="Times New Roman" pitchFamily="18" charset="0"/>
                <a:cs typeface="Times New Roman" pitchFamily="18" charset="0"/>
              </a:rPr>
              <a:t>のように分かりやすい形で表示する。目盛の各項目は縦線 </a:t>
            </a:r>
            <a:r>
              <a:rPr lang="en-US" altLang="ja-JP" smtClean="0">
                <a:latin typeface="Times New Roman" pitchFamily="18" charset="0"/>
                <a:cs typeface="Times New Roman" pitchFamily="18" charset="0"/>
              </a:rPr>
              <a:t>‘|’ </a:t>
            </a:r>
            <a:r>
              <a:rPr lang="ja-JP" altLang="en-US" smtClean="0">
                <a:latin typeface="Times New Roman" pitchFamily="18" charset="0"/>
                <a:cs typeface="Times New Roman" pitchFamily="18" charset="0"/>
              </a:rPr>
              <a:t>で区切る。</a:t>
            </a:r>
            <a:endParaRPr lang="en-US" altLang="ja-JP" smtClean="0">
              <a:latin typeface="Times New Roman" pitchFamily="18" charset="0"/>
              <a:cs typeface="Times New Roman" pitchFamily="18" charset="0"/>
            </a:endParaRPr>
          </a:p>
          <a:p>
            <a:pPr lvl="2"/>
            <a:endParaRPr kumimoji="1" lang="ja-JP" altLang="en-US">
              <a:latin typeface="Times New Roman" pitchFamily="18" charset="0"/>
              <a:cs typeface="Times New Roman" pitchFamily="18" charset="0"/>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48</a:t>
            </a:fld>
            <a:endParaRPr kumimoji="1" lang="ja-JP" alt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属性の指定（６）</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その他</a:t>
            </a:r>
            <a:r>
              <a:rPr lang="ja-JP" altLang="en-US" smtClean="0"/>
              <a:t>の</a:t>
            </a:r>
            <a:r>
              <a:rPr kumimoji="1" lang="ja-JP" altLang="en-US" smtClean="0"/>
              <a:t>属性をいくつか紹介しておく（文字列関連は文字列の項を参照）。</a:t>
            </a:r>
            <a:endParaRPr kumimoji="1" lang="en-US" altLang="ja-JP" smtClean="0"/>
          </a:p>
          <a:p>
            <a:pPr lvl="1"/>
            <a:r>
              <a:rPr lang="en-US" altLang="ja-JP" smtClean="0"/>
              <a:t>grid on; grid off;</a:t>
            </a:r>
          </a:p>
          <a:p>
            <a:pPr lvl="2"/>
            <a:r>
              <a:rPr lang="ja-JP" altLang="en-US" smtClean="0"/>
              <a:t>目盛の格子線を表示・消去する。</a:t>
            </a:r>
            <a:endParaRPr lang="en-US" altLang="ja-JP" smtClean="0"/>
          </a:p>
          <a:p>
            <a:pPr lvl="2"/>
            <a:r>
              <a:rPr lang="ja-JP" altLang="en-US" smtClean="0"/>
              <a:t>目の細かい格子線の表示・消去は</a:t>
            </a:r>
            <a:r>
              <a:rPr lang="ja-JP" altLang="en-US" smtClean="0">
                <a:latin typeface="Times New Roman" pitchFamily="18" charset="0"/>
                <a:cs typeface="Times New Roman" pitchFamily="18" charset="0"/>
              </a:rPr>
              <a:t> </a:t>
            </a:r>
            <a:r>
              <a:rPr lang="en-US" altLang="ja-JP" smtClean="0">
                <a:latin typeface="Times New Roman" pitchFamily="18" charset="0"/>
                <a:cs typeface="Times New Roman" pitchFamily="18" charset="0"/>
              </a:rPr>
              <a:t>&gt;&gt; grid minor; </a:t>
            </a:r>
            <a:r>
              <a:rPr lang="ja-JP" altLang="en-US" smtClean="0"/>
              <a:t>とする。</a:t>
            </a:r>
            <a:endParaRPr lang="en-US" altLang="ja-JP" smtClean="0"/>
          </a:p>
          <a:p>
            <a:pPr lvl="1"/>
            <a:endParaRPr lang="en-US" altLang="ja-JP" smtClean="0"/>
          </a:p>
          <a:p>
            <a:pPr lvl="2"/>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49</a:t>
            </a:fld>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全学計算機システム</a:t>
            </a:r>
            <a:endParaRPr kumimoji="1" lang="ja-JP" altLang="en-US" dirty="0"/>
          </a:p>
        </p:txBody>
      </p:sp>
      <p:sp>
        <p:nvSpPr>
          <p:cNvPr id="3" name="コンテンツ プレースホルダ 2"/>
          <p:cNvSpPr>
            <a:spLocks noGrp="1"/>
          </p:cNvSpPr>
          <p:nvPr>
            <p:ph idx="1"/>
          </p:nvPr>
        </p:nvSpPr>
        <p:spPr>
          <a:xfrm>
            <a:off x="457200" y="1268760"/>
            <a:ext cx="8229600" cy="5184576"/>
          </a:xfrm>
        </p:spPr>
        <p:txBody>
          <a:bodyPr>
            <a:normAutofit fontScale="92500" lnSpcReduction="20000"/>
          </a:bodyPr>
          <a:lstStyle/>
          <a:p>
            <a:r>
              <a:rPr kumimoji="1" lang="en-US" altLang="ja-JP" dirty="0" smtClean="0"/>
              <a:t>Windows </a:t>
            </a:r>
            <a:r>
              <a:rPr kumimoji="1" lang="ja-JP" altLang="en-US" dirty="0" smtClean="0"/>
              <a:t>モードで立ち上げる</a:t>
            </a:r>
            <a:endParaRPr kumimoji="1" lang="en-US" altLang="ja-JP" dirty="0" smtClean="0"/>
          </a:p>
          <a:p>
            <a:endParaRPr lang="en-US" altLang="ja-JP" dirty="0"/>
          </a:p>
          <a:p>
            <a:r>
              <a:rPr kumimoji="1" lang="ja-JP" altLang="en-US" dirty="0" smtClean="0"/>
              <a:t>リモートデスクトップからでも起動可能</a:t>
            </a:r>
            <a:endParaRPr kumimoji="1" lang="en-US" altLang="ja-JP" dirty="0" smtClean="0"/>
          </a:p>
          <a:p>
            <a:pPr lvl="1"/>
            <a:r>
              <a:rPr lang="ja-JP" altLang="en-US" dirty="0" smtClean="0"/>
              <a:t>注：ソフトによっては実習室からしか使えないものもある</a:t>
            </a:r>
            <a:endParaRPr kumimoji="1" lang="en-US" altLang="ja-JP" dirty="0"/>
          </a:p>
          <a:p>
            <a:r>
              <a:rPr lang="ja-JP" altLang="en-US" dirty="0" smtClean="0"/>
              <a:t>使用ライセンス数に制限がある（</a:t>
            </a:r>
            <a:r>
              <a:rPr lang="en-US" altLang="ja-JP" dirty="0" smtClean="0"/>
              <a:t>floating license</a:t>
            </a:r>
            <a:r>
              <a:rPr lang="ja-JP" altLang="en-US" dirty="0" smtClean="0"/>
              <a:t>）</a:t>
            </a:r>
            <a:endParaRPr lang="en-US" altLang="ja-JP" dirty="0"/>
          </a:p>
          <a:p>
            <a:endParaRPr kumimoji="1" lang="en-US" altLang="ja-JP" dirty="0" smtClean="0"/>
          </a:p>
          <a:p>
            <a:r>
              <a:rPr lang="ja-JP" altLang="en-US" dirty="0" smtClean="0"/>
              <a:t>関連ファイルは</a:t>
            </a:r>
            <a:endParaRPr lang="en-US" altLang="ja-JP" dirty="0" smtClean="0"/>
          </a:p>
          <a:p>
            <a:pPr lvl="1"/>
            <a:r>
              <a:rPr lang="ja-JP" altLang="en-US" sz="2600" dirty="0" smtClean="0"/>
              <a:t>ネットワーク</a:t>
            </a:r>
            <a:r>
              <a:rPr lang="ja-JP" altLang="en-US" sz="2600" dirty="0"/>
              <a:t>＞</a:t>
            </a:r>
            <a:r>
              <a:rPr lang="en-US" altLang="ja-JP" sz="2600" dirty="0"/>
              <a:t>fs01</a:t>
            </a:r>
            <a:r>
              <a:rPr lang="ja-JP" altLang="en-US" sz="2600" dirty="0"/>
              <a:t>＞</a:t>
            </a:r>
            <a:r>
              <a:rPr lang="en-US" altLang="ja-JP" sz="2600" dirty="0" err="1"/>
              <a:t>kyotu</a:t>
            </a:r>
            <a:r>
              <a:rPr lang="ja-JP" altLang="en-US" sz="2600" dirty="0"/>
              <a:t>＞</a:t>
            </a:r>
            <a:r>
              <a:rPr lang="en-US" altLang="ja-JP" sz="2600" dirty="0"/>
              <a:t>hiraga.yuzuru.gf</a:t>
            </a:r>
            <a:r>
              <a:rPr lang="ja-JP" altLang="en-US" sz="2600" dirty="0"/>
              <a:t>＞</a:t>
            </a:r>
            <a:r>
              <a:rPr lang="en-US" altLang="ja-JP" sz="2600" dirty="0"/>
              <a:t>public</a:t>
            </a:r>
          </a:p>
          <a:p>
            <a:pPr lvl="1"/>
            <a:r>
              <a:rPr lang="en-US" altLang="ja-JP" dirty="0">
                <a:hlinkClick r:id="rId2" action="ppaction://hlinkfile"/>
              </a:rPr>
              <a:t>\\</a:t>
            </a:r>
            <a:r>
              <a:rPr lang="en-US" altLang="ja-JP" dirty="0" smtClean="0">
                <a:hlinkClick r:id="rId2" action="ppaction://hlinkfile"/>
              </a:rPr>
              <a:t>fs01\kyotu\hiraga.yuzuru.gf\public</a:t>
            </a:r>
            <a:endParaRPr lang="en-US" altLang="ja-JP" dirty="0"/>
          </a:p>
          <a:p>
            <a:pPr lvl="1"/>
            <a:r>
              <a:rPr lang="ja-JP" altLang="en-US" dirty="0" smtClean="0"/>
              <a:t>の下の、</a:t>
            </a:r>
            <a:r>
              <a:rPr lang="en-US" altLang="ja-JP" dirty="0" smtClean="0"/>
              <a:t>doc-</a:t>
            </a:r>
            <a:r>
              <a:rPr lang="en-US" altLang="ja-JP" dirty="0" err="1" smtClean="0"/>
              <a:t>matlab</a:t>
            </a:r>
            <a:r>
              <a:rPr lang="ja-JP" altLang="en-US" dirty="0" smtClean="0"/>
              <a:t>（ドキュメント）、</a:t>
            </a:r>
            <a:r>
              <a:rPr lang="en-US" altLang="ja-JP" dirty="0" smtClean="0"/>
              <a:t>MATLAB</a:t>
            </a:r>
            <a:r>
              <a:rPr lang="ja-JP" altLang="en-US" dirty="0" smtClean="0"/>
              <a:t>（プログラム例）ディレクトリの下にある。</a:t>
            </a:r>
            <a:r>
              <a:rPr lang="en-US" altLang="ja-JP" dirty="0" smtClean="0"/>
              <a:t/>
            </a:r>
            <a:br>
              <a:rPr lang="en-US" altLang="ja-JP" dirty="0" smtClean="0"/>
            </a:b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グラフの描画：　文字列（１）</a:t>
            </a:r>
            <a:endParaRPr kumimoji="1" lang="ja-JP" altLang="en-US"/>
          </a:p>
        </p:txBody>
      </p:sp>
      <p:sp>
        <p:nvSpPr>
          <p:cNvPr id="3" name="コンテンツ プレースホルダ 2"/>
          <p:cNvSpPr>
            <a:spLocks noGrp="1"/>
          </p:cNvSpPr>
          <p:nvPr>
            <p:ph idx="1"/>
          </p:nvPr>
        </p:nvSpPr>
        <p:spPr/>
        <p:txBody>
          <a:bodyPr>
            <a:normAutofit lnSpcReduction="10000"/>
          </a:bodyPr>
          <a:lstStyle/>
          <a:p>
            <a:r>
              <a:rPr lang="ja-JP" altLang="en-US" smtClean="0"/>
              <a:t>文字列をグラフ領域の中や、周囲の見出し・目盛部分に書くことができる。書く場所、形態に応じて以下の関数を用いる。</a:t>
            </a:r>
            <a:endParaRPr lang="en-US" altLang="ja-JP" smtClean="0"/>
          </a:p>
          <a:p>
            <a:pPr lvl="1"/>
            <a:r>
              <a:rPr lang="en-US" altLang="ja-JP" smtClean="0"/>
              <a:t>text:</a:t>
            </a:r>
            <a:r>
              <a:rPr lang="ja-JP" altLang="en-US" smtClean="0"/>
              <a:t>　グラフ領域内に文字列を書く（次スライド）</a:t>
            </a:r>
            <a:endParaRPr lang="en-US" altLang="ja-JP" smtClean="0"/>
          </a:p>
          <a:p>
            <a:pPr lvl="1"/>
            <a:r>
              <a:rPr lang="en-US" altLang="ja-JP" smtClean="0"/>
              <a:t>title:</a:t>
            </a:r>
            <a:r>
              <a:rPr lang="ja-JP" altLang="en-US" smtClean="0"/>
              <a:t>　周辺部分にタイトルとなる文字列を書く</a:t>
            </a:r>
            <a:endParaRPr lang="en-US" altLang="ja-JP" smtClean="0"/>
          </a:p>
          <a:p>
            <a:pPr lvl="1"/>
            <a:r>
              <a:rPr lang="en-US" altLang="ja-JP" smtClean="0"/>
              <a:t>xlabel, ylabel:</a:t>
            </a:r>
            <a:r>
              <a:rPr lang="ja-JP" altLang="en-US" smtClean="0"/>
              <a:t>　</a:t>
            </a:r>
            <a:r>
              <a:rPr lang="en-US" altLang="ja-JP" smtClean="0"/>
              <a:t>x</a:t>
            </a:r>
            <a:r>
              <a:rPr lang="ja-JP" altLang="en-US" smtClean="0"/>
              <a:t>軸、</a:t>
            </a:r>
            <a:r>
              <a:rPr lang="en-US" altLang="ja-JP" smtClean="0"/>
              <a:t>y</a:t>
            </a:r>
            <a:r>
              <a:rPr lang="ja-JP" altLang="en-US" smtClean="0"/>
              <a:t>軸の見出しを書く</a:t>
            </a:r>
            <a:endParaRPr lang="en-US" altLang="ja-JP" smtClean="0"/>
          </a:p>
          <a:p>
            <a:pPr lvl="1"/>
            <a:endParaRPr lang="en-US" altLang="ja-JP" smtClean="0"/>
          </a:p>
          <a:p>
            <a:r>
              <a:rPr lang="ja-JP" altLang="en-US" smtClean="0"/>
              <a:t>いずれの関数でも、表示関係の属性をキーワードパラメタの形で指定できる。</a:t>
            </a:r>
            <a:endParaRPr lang="en-US" altLang="ja-JP" smtClean="0"/>
          </a:p>
          <a:p>
            <a:r>
              <a:rPr lang="ja-JP" altLang="en-US" smtClean="0"/>
              <a:t>日本語文字は多くの場合はそのまま使えるが、状況によっては表示されない場合もある。</a:t>
            </a:r>
            <a:endParaRPr lang="en-US" altLang="ja-JP" smtClean="0"/>
          </a:p>
          <a:p>
            <a:pPr lvl="1"/>
            <a:endParaRPr lang="en-US" altLang="ja-JP" smtClean="0"/>
          </a:p>
          <a:p>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50</a:t>
            </a:fld>
            <a:endParaRPr kumimoji="1" lang="ja-JP" alt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文字列（２）</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fontScale="92500" lnSpcReduction="10000"/>
          </a:bodyPr>
          <a:lstStyle/>
          <a:p>
            <a:r>
              <a:rPr kumimoji="1" lang="en-US" altLang="ja-JP" smtClean="0"/>
              <a:t>title, xlabel/ylabel </a:t>
            </a:r>
            <a:r>
              <a:rPr kumimoji="1" lang="ja-JP" altLang="en-US" smtClean="0"/>
              <a:t>は表示する文字列を引数とする。</a:t>
            </a:r>
            <a:endParaRPr kumimoji="1" lang="en-US" altLang="ja-JP" smtClean="0"/>
          </a:p>
          <a:p>
            <a:pPr lvl="1"/>
            <a:r>
              <a:rPr kumimoji="1" lang="en-US" altLang="ja-JP" smtClean="0"/>
              <a:t>title(‘</a:t>
            </a:r>
            <a:r>
              <a:rPr kumimoji="1" lang="ja-JP" altLang="en-US" smtClean="0"/>
              <a:t>これがタイトルです</a:t>
            </a:r>
            <a:r>
              <a:rPr kumimoji="1" lang="en-US" altLang="ja-JP" smtClean="0"/>
              <a:t>’);</a:t>
            </a:r>
          </a:p>
          <a:p>
            <a:pPr lvl="1"/>
            <a:r>
              <a:rPr lang="en-US" altLang="ja-JP" smtClean="0"/>
              <a:t>xlabel(‘</a:t>
            </a:r>
            <a:r>
              <a:rPr lang="ja-JP" altLang="en-US" smtClean="0"/>
              <a:t>周波数</a:t>
            </a:r>
            <a:r>
              <a:rPr lang="en-US" altLang="ja-JP" smtClean="0"/>
              <a:t>’);</a:t>
            </a:r>
          </a:p>
          <a:p>
            <a:pPr lvl="1"/>
            <a:r>
              <a:rPr kumimoji="1" lang="en-US" altLang="ja-JP" smtClean="0"/>
              <a:t>ylabel(‘</a:t>
            </a:r>
            <a:r>
              <a:rPr kumimoji="1" lang="ja-JP" altLang="en-US" smtClean="0"/>
              <a:t>パワー値</a:t>
            </a:r>
            <a:r>
              <a:rPr kumimoji="1" lang="en-US" altLang="ja-JP" smtClean="0"/>
              <a:t>’);</a:t>
            </a:r>
          </a:p>
          <a:p>
            <a:r>
              <a:rPr lang="ja-JP" altLang="en-US" smtClean="0"/>
              <a:t>表示位置、大きさなどの設定については別途。</a:t>
            </a:r>
            <a:r>
              <a:rPr lang="en-US" altLang="ja-JP" smtClean="0"/>
              <a:t/>
            </a:r>
            <a:br>
              <a:rPr lang="en-US" altLang="ja-JP" smtClean="0"/>
            </a:br>
            <a:r>
              <a:rPr lang="ja-JP" altLang="en-US" smtClean="0"/>
              <a:t>よく使うのは </a:t>
            </a:r>
            <a:r>
              <a:rPr lang="en-US" altLang="ja-JP" smtClean="0"/>
              <a:t>‘fontsize’ </a:t>
            </a:r>
            <a:r>
              <a:rPr lang="ja-JP" altLang="en-US" smtClean="0"/>
              <a:t>で、文字の大きさをポイント数で表す。</a:t>
            </a:r>
            <a:r>
              <a:rPr lang="en-US" altLang="ja-JP" smtClean="0"/>
              <a:t/>
            </a:r>
            <a:br>
              <a:rPr lang="en-US" altLang="ja-JP" smtClean="0"/>
            </a:br>
            <a:endParaRPr kumimoji="1" lang="en-US" altLang="ja-JP" smtClean="0"/>
          </a:p>
          <a:p>
            <a:r>
              <a:rPr lang="ja-JP" altLang="en-US" smtClean="0"/>
              <a:t>可変文字列（書くたびに変わる文字列）を表示するには、</a:t>
            </a:r>
            <a:r>
              <a:rPr lang="en-US" altLang="ja-JP" smtClean="0"/>
              <a:t>sprintf </a:t>
            </a:r>
            <a:r>
              <a:rPr lang="ja-JP" altLang="en-US" smtClean="0"/>
              <a:t>関数を使う。</a:t>
            </a:r>
            <a:r>
              <a:rPr lang="en-US" altLang="ja-JP" smtClean="0"/>
              <a:t>sprintf </a:t>
            </a:r>
            <a:r>
              <a:rPr lang="ja-JP" altLang="en-US" smtClean="0"/>
              <a:t>は </a:t>
            </a:r>
            <a:r>
              <a:rPr lang="en-US" altLang="ja-JP" smtClean="0"/>
              <a:t>C </a:t>
            </a:r>
            <a:r>
              <a:rPr lang="ja-JP" altLang="en-US" smtClean="0"/>
              <a:t>のそれと似ているが、出力文字列変数が不要などの違いがある。</a:t>
            </a:r>
            <a:endParaRPr lang="en-US" altLang="ja-JP" smtClean="0"/>
          </a:p>
          <a:p>
            <a:pPr lvl="1"/>
            <a:r>
              <a:rPr kumimoji="1" lang="en-US" altLang="ja-JP" smtClean="0"/>
              <a:t>title(sprintf(‘%d </a:t>
            </a:r>
            <a:r>
              <a:rPr kumimoji="1" lang="ja-JP" altLang="en-US" smtClean="0"/>
              <a:t>回目のループ</a:t>
            </a:r>
            <a:r>
              <a:rPr kumimoji="1" lang="en-US" altLang="ja-JP" smtClean="0"/>
              <a:t>’, n));</a:t>
            </a:r>
          </a:p>
          <a:p>
            <a:pPr lvl="2"/>
            <a:r>
              <a:rPr lang="ja-JP" altLang="en-US" smtClean="0"/>
              <a:t>変数 </a:t>
            </a:r>
            <a:r>
              <a:rPr lang="en-US" altLang="ja-JP" smtClean="0"/>
              <a:t>n </a:t>
            </a:r>
            <a:r>
              <a:rPr lang="ja-JP" altLang="en-US" smtClean="0"/>
              <a:t>で指定した回数がタイトルに表示される。</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51</a:t>
            </a:fld>
            <a:endParaRPr kumimoji="1" lang="ja-JP" alt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文字列（３）</a:t>
            </a:r>
            <a:endParaRPr kumimoji="1" lang="ja-JP" altLang="en-US"/>
          </a:p>
        </p:txBody>
      </p:sp>
      <p:sp>
        <p:nvSpPr>
          <p:cNvPr id="3" name="コンテンツ プレースホルダ 2"/>
          <p:cNvSpPr>
            <a:spLocks noGrp="1"/>
          </p:cNvSpPr>
          <p:nvPr>
            <p:ph idx="1"/>
          </p:nvPr>
        </p:nvSpPr>
        <p:spPr/>
        <p:txBody>
          <a:bodyPr>
            <a:normAutofit fontScale="92500"/>
          </a:bodyPr>
          <a:lstStyle/>
          <a:p>
            <a:r>
              <a:rPr kumimoji="1" lang="ja-JP" altLang="en-US" smtClean="0"/>
              <a:t>グラフ領域内に文字列を表示するには </a:t>
            </a:r>
            <a:r>
              <a:rPr kumimoji="1" lang="en-US" altLang="ja-JP" smtClean="0"/>
              <a:t>text </a:t>
            </a:r>
            <a:r>
              <a:rPr kumimoji="1" lang="ja-JP" altLang="en-US" smtClean="0"/>
              <a:t>関数を使う。</a:t>
            </a:r>
            <a:endParaRPr kumimoji="1" lang="en-US" altLang="ja-JP" smtClean="0"/>
          </a:p>
          <a:p>
            <a:pPr lvl="1"/>
            <a:r>
              <a:rPr lang="en-US" altLang="ja-JP" smtClean="0"/>
              <a:t>text(x, y, ‘</a:t>
            </a:r>
            <a:r>
              <a:rPr lang="ja-JP" altLang="en-US" smtClean="0"/>
              <a:t>文字列</a:t>
            </a:r>
            <a:r>
              <a:rPr lang="en-US" altLang="ja-JP" smtClean="0"/>
              <a:t>’, [</a:t>
            </a:r>
            <a:r>
              <a:rPr lang="ja-JP" altLang="en-US" smtClean="0"/>
              <a:t>属性</a:t>
            </a:r>
            <a:r>
              <a:rPr lang="en-US" altLang="ja-JP" smtClean="0"/>
              <a:t>...]);</a:t>
            </a:r>
          </a:p>
          <a:p>
            <a:r>
              <a:rPr kumimoji="1" lang="ja-JP" altLang="en-US" smtClean="0"/>
              <a:t>文字列の開始位置（ベースライン）の座標を </a:t>
            </a:r>
            <a:r>
              <a:rPr kumimoji="1" lang="en-US" altLang="ja-JP" smtClean="0"/>
              <a:t>x, y</a:t>
            </a:r>
            <a:r>
              <a:rPr lang="ja-JP" altLang="en-US" smtClean="0"/>
              <a:t> で指定する。座標は、グラフの座標の値を用いる。</a:t>
            </a:r>
            <a:endParaRPr lang="en-US" altLang="ja-JP" smtClean="0"/>
          </a:p>
          <a:p>
            <a:endParaRPr kumimoji="1" lang="en-US" altLang="ja-JP" smtClean="0"/>
          </a:p>
          <a:p>
            <a:r>
              <a:rPr lang="ja-JP" altLang="en-US" smtClean="0"/>
              <a:t>文字の大きさは </a:t>
            </a:r>
            <a:r>
              <a:rPr lang="en-US" altLang="ja-JP" smtClean="0"/>
              <a:t>fontsize </a:t>
            </a:r>
            <a:r>
              <a:rPr lang="ja-JP" altLang="en-US" smtClean="0"/>
              <a:t>属性で指定する。</a:t>
            </a:r>
            <a:r>
              <a:rPr lang="en-US" altLang="ja-JP" smtClean="0"/>
              <a:t/>
            </a:r>
            <a:br>
              <a:rPr lang="en-US" altLang="ja-JP" smtClean="0"/>
            </a:br>
            <a:r>
              <a:rPr lang="ja-JP" altLang="en-US" smtClean="0"/>
              <a:t>これは固定サイズなので、グラフの表示領域や大きさを変えると表示位置・サイズが変わってしまうことに注意。</a:t>
            </a:r>
            <a:endParaRPr lang="en-US" altLang="ja-JP" smtClean="0"/>
          </a:p>
          <a:p>
            <a:r>
              <a:rPr lang="ja-JP" altLang="en-US" smtClean="0"/>
              <a:t>数式などをきれいに書きたい場合には </a:t>
            </a:r>
            <a:r>
              <a:rPr lang="en-US" altLang="ja-JP" smtClean="0"/>
              <a:t>interpreter </a:t>
            </a:r>
            <a:r>
              <a:rPr lang="ja-JP" altLang="en-US" smtClean="0"/>
              <a:t>属性で </a:t>
            </a:r>
            <a:r>
              <a:rPr lang="en-US" altLang="ja-JP" smtClean="0"/>
              <a:t>latex </a:t>
            </a:r>
            <a:r>
              <a:rPr lang="ja-JP" altLang="en-US" smtClean="0"/>
              <a:t>などが使用できる（詳細略）。</a:t>
            </a: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52</a:t>
            </a:fld>
            <a:endParaRPr kumimoji="1" lang="ja-JP" alt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グラフの描画：　出力（１）</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lnSpcReduction="10000"/>
          </a:bodyPr>
          <a:lstStyle/>
          <a:p>
            <a:r>
              <a:rPr kumimoji="1" lang="ja-JP" altLang="en-US" smtClean="0"/>
              <a:t>作成したグラフの画像を印刷したりファイルに保存したりする方法はいくつかある。</a:t>
            </a:r>
            <a:endParaRPr kumimoji="1" lang="en-US" altLang="ja-JP" smtClean="0"/>
          </a:p>
          <a:p>
            <a:pPr lvl="1"/>
            <a:r>
              <a:rPr kumimoji="1" lang="en-US" altLang="ja-JP" smtClean="0"/>
              <a:t>Figure window </a:t>
            </a:r>
            <a:r>
              <a:rPr kumimoji="1" lang="ja-JP" altLang="en-US" smtClean="0"/>
              <a:t>のメニューから「編集」→「</a:t>
            </a:r>
            <a:r>
              <a:rPr kumimoji="1" lang="en-US" altLang="ja-JP" smtClean="0"/>
              <a:t>Figure </a:t>
            </a:r>
            <a:r>
              <a:rPr kumimoji="1" lang="ja-JP" altLang="en-US" smtClean="0"/>
              <a:t>のコピー」を選択し、適当な箇所にペーストする。</a:t>
            </a:r>
            <a:endParaRPr kumimoji="1" lang="en-US" altLang="ja-JP" smtClean="0"/>
          </a:p>
          <a:p>
            <a:pPr lvl="2"/>
            <a:r>
              <a:rPr lang="ja-JP" altLang="en-US" smtClean="0"/>
              <a:t>この方法は簡便だが、画面イメージのコピーのため、解像度は印刷精度が低い。</a:t>
            </a:r>
            <a:endParaRPr lang="en-US" altLang="ja-JP" smtClean="0"/>
          </a:p>
          <a:p>
            <a:pPr lvl="1"/>
            <a:r>
              <a:rPr lang="en-US" altLang="ja-JP" smtClean="0"/>
              <a:t>Figure window </a:t>
            </a:r>
            <a:r>
              <a:rPr lang="ja-JP" altLang="en-US" smtClean="0"/>
              <a:t>のメニューから「ファイル」→「別名で保存」を選択し、適当なファイル形式（</a:t>
            </a:r>
            <a:r>
              <a:rPr lang="en-US" altLang="ja-JP" smtClean="0"/>
              <a:t>jpeg, pdf </a:t>
            </a:r>
            <a:r>
              <a:rPr lang="ja-JP" altLang="en-US" smtClean="0"/>
              <a:t>等）を選択してファイルに保存する。</a:t>
            </a:r>
            <a:endParaRPr lang="en-US" altLang="ja-JP" smtClean="0"/>
          </a:p>
          <a:p>
            <a:pPr lvl="2"/>
            <a:r>
              <a:rPr lang="ja-JP" altLang="en-US" smtClean="0"/>
              <a:t>十分高い解像度が得られない場合もあるほか、画像の大きさ、レイアウトがファイル形式により異なる。</a:t>
            </a:r>
            <a:endParaRPr lang="en-US" altLang="ja-JP" smtClean="0"/>
          </a:p>
          <a:p>
            <a:pPr lvl="1"/>
            <a:r>
              <a:rPr lang="en-US" altLang="ja-JP" smtClean="0"/>
              <a:t>print </a:t>
            </a:r>
            <a:r>
              <a:rPr lang="ja-JP" altLang="en-US" smtClean="0"/>
              <a:t>コマンドを使う（次スライド）</a:t>
            </a:r>
            <a:endParaRPr lang="en-US" altLang="ja-JP" smtClean="0"/>
          </a:p>
          <a:p>
            <a:pPr lvl="1"/>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53</a:t>
            </a:fld>
            <a:endParaRPr kumimoji="1" lang="ja-JP" alt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出力（２）</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fontScale="85000" lnSpcReduction="20000"/>
          </a:bodyPr>
          <a:lstStyle/>
          <a:p>
            <a:r>
              <a:rPr kumimoji="1" lang="en-US" altLang="ja-JP" smtClean="0"/>
              <a:t>matlab </a:t>
            </a:r>
            <a:r>
              <a:rPr kumimoji="1" lang="ja-JP" altLang="en-US" smtClean="0"/>
              <a:t>コマンドウィンドウの中から </a:t>
            </a:r>
            <a:r>
              <a:rPr kumimoji="1" lang="en-US" altLang="ja-JP" smtClean="0"/>
              <a:t>figure </a:t>
            </a:r>
            <a:r>
              <a:rPr kumimoji="1" lang="ja-JP" altLang="en-US" smtClean="0"/>
              <a:t>の画像を出力するには </a:t>
            </a:r>
            <a:r>
              <a:rPr kumimoji="1" lang="en-US" altLang="ja-JP" smtClean="0"/>
              <a:t>print </a:t>
            </a:r>
            <a:r>
              <a:rPr kumimoji="1" lang="ja-JP" altLang="en-US" smtClean="0"/>
              <a:t>コマンドを使う。</a:t>
            </a:r>
            <a:endParaRPr kumimoji="1" lang="en-US" altLang="ja-JP" smtClean="0"/>
          </a:p>
          <a:p>
            <a:pPr lvl="1"/>
            <a:r>
              <a:rPr kumimoji="1" lang="en-US" altLang="ja-JP" smtClean="0"/>
              <a:t>print</a:t>
            </a:r>
            <a:r>
              <a:rPr kumimoji="1" lang="ja-JP" altLang="en-US" smtClean="0"/>
              <a:t>　</a:t>
            </a:r>
            <a:r>
              <a:rPr kumimoji="1" lang="en-US" altLang="ja-JP" smtClean="0"/>
              <a:t>–depsc </a:t>
            </a:r>
            <a:r>
              <a:rPr kumimoji="1" lang="ja-JP" altLang="en-US" smtClean="0"/>
              <a:t>ファイル名</a:t>
            </a:r>
            <a:endParaRPr kumimoji="1" lang="en-US" altLang="ja-JP" smtClean="0"/>
          </a:p>
          <a:p>
            <a:pPr lvl="2"/>
            <a:r>
              <a:rPr kumimoji="1" lang="ja-JP" altLang="en-US" smtClean="0"/>
              <a:t>現在</a:t>
            </a:r>
            <a:r>
              <a:rPr kumimoji="1" lang="ja-JP" altLang="en-US" smtClean="0">
                <a:latin typeface="Times New Roman" pitchFamily="18" charset="0"/>
                <a:cs typeface="Times New Roman" pitchFamily="18" charset="0"/>
              </a:rPr>
              <a:t>の </a:t>
            </a:r>
            <a:r>
              <a:rPr kumimoji="1" lang="en-US" altLang="ja-JP" smtClean="0">
                <a:latin typeface="Times New Roman" pitchFamily="18" charset="0"/>
                <a:cs typeface="Times New Roman" pitchFamily="18" charset="0"/>
              </a:rPr>
              <a:t>figure window </a:t>
            </a:r>
            <a:r>
              <a:rPr kumimoji="1" lang="ja-JP" altLang="en-US" smtClean="0">
                <a:latin typeface="Times New Roman" pitchFamily="18" charset="0"/>
                <a:cs typeface="Times New Roman" pitchFamily="18" charset="0"/>
              </a:rPr>
              <a:t>を </a:t>
            </a:r>
            <a:r>
              <a:rPr kumimoji="1" lang="en-US" altLang="ja-JP" smtClean="0">
                <a:latin typeface="Times New Roman" pitchFamily="18" charset="0"/>
                <a:cs typeface="Times New Roman" pitchFamily="18" charset="0"/>
              </a:rPr>
              <a:t>EPSC </a:t>
            </a:r>
            <a:r>
              <a:rPr kumimoji="1" lang="ja-JP" altLang="en-US" smtClean="0">
                <a:latin typeface="Times New Roman" pitchFamily="18" charset="0"/>
                <a:cs typeface="Times New Roman" pitchFamily="18" charset="0"/>
              </a:rPr>
              <a:t>形式（</a:t>
            </a:r>
            <a:r>
              <a:rPr kumimoji="1" lang="en-US" altLang="ja-JP" smtClean="0">
                <a:latin typeface="Times New Roman" pitchFamily="18" charset="0"/>
                <a:cs typeface="Times New Roman" pitchFamily="18" charset="0"/>
              </a:rPr>
              <a:t>colored Extended Postscript</a:t>
            </a:r>
            <a:r>
              <a:rPr kumimoji="1" lang="ja-JP" altLang="en-US" smtClean="0">
                <a:latin typeface="Times New Roman" pitchFamily="18" charset="0"/>
                <a:cs typeface="Times New Roman" pitchFamily="18" charset="0"/>
              </a:rPr>
              <a:t>）のファイルで出力する。</a:t>
            </a:r>
            <a:endParaRPr kumimoji="1" lang="en-US" altLang="ja-JP" smtClean="0">
              <a:latin typeface="Times New Roman" pitchFamily="18" charset="0"/>
              <a:cs typeface="Times New Roman" pitchFamily="18" charset="0"/>
            </a:endParaRPr>
          </a:p>
          <a:p>
            <a:pPr lvl="2"/>
            <a:endParaRPr lang="en-US" altLang="ja-JP" smtClean="0">
              <a:latin typeface="Times New Roman" pitchFamily="18" charset="0"/>
              <a:cs typeface="Times New Roman" pitchFamily="18" charset="0"/>
            </a:endParaRPr>
          </a:p>
          <a:p>
            <a:r>
              <a:rPr lang="ja-JP" altLang="en-US" smtClean="0"/>
              <a:t>指定できるファイル形式は </a:t>
            </a:r>
            <a:r>
              <a:rPr lang="en-US" altLang="ja-JP" smtClean="0"/>
              <a:t>help print </a:t>
            </a:r>
            <a:r>
              <a:rPr lang="ja-JP" altLang="en-US" smtClean="0"/>
              <a:t>参照。</a:t>
            </a:r>
            <a:endParaRPr lang="en-US" altLang="ja-JP" smtClean="0"/>
          </a:p>
          <a:p>
            <a:pPr lvl="1"/>
            <a:r>
              <a:rPr lang="ja-JP" altLang="en-US" smtClean="0"/>
              <a:t>上の </a:t>
            </a:r>
            <a:r>
              <a:rPr lang="en-US" altLang="ja-JP" smtClean="0"/>
              <a:t>epsc </a:t>
            </a:r>
            <a:r>
              <a:rPr lang="ja-JP" altLang="en-US" smtClean="0"/>
              <a:t>はグラフの描画命令列を記したものなので、表示のサイズによらずに正確な描画が可能であり、</a:t>
            </a:r>
            <a:r>
              <a:rPr lang="en-US" altLang="ja-JP" smtClean="0"/>
              <a:t>TeX </a:t>
            </a:r>
            <a:r>
              <a:rPr lang="ja-JP" altLang="en-US" smtClean="0"/>
              <a:t>などでグラフを取り込む基本手段である。</a:t>
            </a:r>
            <a:endParaRPr lang="en-US" altLang="ja-JP" smtClean="0"/>
          </a:p>
          <a:p>
            <a:pPr lvl="1"/>
            <a:r>
              <a:rPr lang="ja-JP" altLang="en-US" smtClean="0"/>
              <a:t>一方、グラフによっては巨大なファイルになる場合もある。</a:t>
            </a:r>
            <a:endParaRPr lang="en-US" altLang="ja-JP" smtClean="0"/>
          </a:p>
          <a:p>
            <a:pPr lvl="1"/>
            <a:r>
              <a:rPr lang="en-US" altLang="ja-JP" smtClean="0"/>
              <a:t>eps </a:t>
            </a:r>
            <a:r>
              <a:rPr lang="ja-JP" altLang="en-US" smtClean="0"/>
              <a:t>ファイルは </a:t>
            </a:r>
            <a:r>
              <a:rPr lang="en-US" altLang="ja-JP" smtClean="0"/>
              <a:t>adobe acrobat </a:t>
            </a:r>
            <a:r>
              <a:rPr lang="ja-JP" altLang="en-US" smtClean="0"/>
              <a:t>あるいは </a:t>
            </a:r>
            <a:r>
              <a:rPr lang="en-US" altLang="ja-JP" smtClean="0"/>
              <a:t>distiller </a:t>
            </a:r>
            <a:r>
              <a:rPr lang="ja-JP" altLang="en-US" smtClean="0"/>
              <a:t>により </a:t>
            </a:r>
            <a:r>
              <a:rPr lang="en-US" altLang="ja-JP" smtClean="0"/>
              <a:t>PDF </a:t>
            </a:r>
            <a:r>
              <a:rPr lang="ja-JP" altLang="en-US" smtClean="0"/>
              <a:t>形式に変換できる。</a:t>
            </a:r>
            <a:endParaRPr lang="en-US" altLang="ja-JP" smtClean="0"/>
          </a:p>
          <a:p>
            <a:pPr lvl="1"/>
            <a:r>
              <a:rPr lang="ja-JP" altLang="en-US" smtClean="0"/>
              <a:t>一方、</a:t>
            </a:r>
            <a:r>
              <a:rPr lang="en-US" altLang="ja-JP" smtClean="0"/>
              <a:t>jpeg </a:t>
            </a:r>
            <a:r>
              <a:rPr lang="ja-JP" altLang="en-US" smtClean="0"/>
              <a:t>などの画像形式は一般にはあまりきれいな図にはならず、サイズ変更にも弱い。</a:t>
            </a:r>
            <a:endParaRPr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54</a:t>
            </a:fld>
            <a:endParaRPr kumimoji="1" lang="ja-JP" alt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動画表示（１）</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a:bodyPr>
          <a:lstStyle/>
          <a:p>
            <a:r>
              <a:rPr lang="ja-JP" altLang="en-US" smtClean="0"/>
              <a:t>グラフの時系列をパラパラ漫画の要領で次々表示していけば、グラフが動的に変形していくように見える。これによりデータの時間変化を動画として表示でき、結果を動画ファイルに保存することもできる。</a:t>
            </a:r>
            <a:endParaRPr lang="en-US" altLang="ja-JP" smtClean="0"/>
          </a:p>
          <a:p>
            <a:endParaRPr lang="en-US" altLang="ja-JP" smtClean="0"/>
          </a:p>
          <a:p>
            <a:r>
              <a:rPr lang="ja-JP" altLang="en-US" smtClean="0"/>
              <a:t>大前提として、表示される各グラフは縦軸・横軸の位置・スケールは揃ってなければならない。そのため </a:t>
            </a:r>
            <a:r>
              <a:rPr lang="en-US" altLang="ja-JP" smtClean="0"/>
              <a:t>axis </a:t>
            </a:r>
            <a:r>
              <a:rPr lang="ja-JP" altLang="en-US" smtClean="0"/>
              <a:t>コマンドでグラフごとに表示範囲を固定する。</a:t>
            </a:r>
            <a:endParaRPr lang="en-US" altLang="ja-JP" smtClean="0"/>
          </a:p>
          <a:p>
            <a:r>
              <a:rPr lang="ja-JP" altLang="en-US" smtClean="0"/>
              <a:t>また表示時間間隔を調整する（＝早すぎるのを遅らせる）には待ち時間を挟んで時間調整を行うなどが必要となる。</a:t>
            </a: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55</a:t>
            </a:fld>
            <a:endParaRPr kumimoji="1" lang="ja-JP" alt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動画表示（２）</a:t>
            </a:r>
            <a:endParaRPr kumimoji="1" lang="ja-JP" altLang="en-US"/>
          </a:p>
        </p:txBody>
      </p:sp>
      <p:sp>
        <p:nvSpPr>
          <p:cNvPr id="3" name="コンテンツ プレースホルダ 2"/>
          <p:cNvSpPr>
            <a:spLocks noGrp="1"/>
          </p:cNvSpPr>
          <p:nvPr>
            <p:ph idx="1"/>
          </p:nvPr>
        </p:nvSpPr>
        <p:spPr>
          <a:xfrm>
            <a:off x="457200" y="1268760"/>
            <a:ext cx="8229600" cy="5256584"/>
          </a:xfrm>
        </p:spPr>
        <p:txBody>
          <a:bodyPr>
            <a:normAutofit fontScale="92500" lnSpcReduction="20000"/>
          </a:bodyPr>
          <a:lstStyle/>
          <a:p>
            <a:r>
              <a:rPr kumimoji="1" lang="ja-JP" altLang="en-US" dirty="0" smtClean="0"/>
              <a:t>描画の制御</a:t>
            </a:r>
            <a:r>
              <a:rPr kumimoji="1" lang="en-US" altLang="ja-JP" dirty="0" smtClean="0"/>
              <a:t/>
            </a:r>
            <a:br>
              <a:rPr kumimoji="1" lang="en-US" altLang="ja-JP" dirty="0" smtClean="0"/>
            </a:br>
            <a:r>
              <a:rPr kumimoji="1" lang="ja-JP" altLang="en-US" smtClean="0"/>
              <a:t>描画の計算時間より</a:t>
            </a:r>
            <a:r>
              <a:rPr lang="ja-JP" altLang="en-US"/>
              <a:t>速</a:t>
            </a:r>
            <a:r>
              <a:rPr lang="ja-JP" altLang="en-US" smtClean="0"/>
              <a:t>い</a:t>
            </a:r>
            <a:r>
              <a:rPr kumimoji="1" lang="ja-JP" altLang="en-US" smtClean="0"/>
              <a:t>動画表示は不可能だが、一般には計算のほうが適切な描画速度より</a:t>
            </a:r>
            <a:r>
              <a:rPr lang="ja-JP" altLang="en-US"/>
              <a:t>速</a:t>
            </a:r>
            <a:r>
              <a:rPr lang="ja-JP" altLang="en-US" smtClean="0"/>
              <a:t>い</a:t>
            </a:r>
            <a:r>
              <a:rPr kumimoji="1" lang="ja-JP" altLang="en-US" smtClean="0"/>
              <a:t>ことが多い。その場合、時間間隔などを適宜制御する必要がある。</a:t>
            </a:r>
            <a:endParaRPr kumimoji="1" lang="en-US" altLang="ja-JP" dirty="0" smtClean="0"/>
          </a:p>
          <a:p>
            <a:pPr lvl="1"/>
            <a:r>
              <a:rPr lang="en-US" altLang="ja-JP" dirty="0" smtClean="0"/>
              <a:t>pause(t);</a:t>
            </a:r>
            <a:br>
              <a:rPr lang="en-US" altLang="ja-JP" dirty="0" smtClean="0"/>
            </a:br>
            <a:r>
              <a:rPr lang="en-US" altLang="ja-JP" dirty="0" smtClean="0"/>
              <a:t>t </a:t>
            </a:r>
            <a:r>
              <a:rPr lang="ja-JP" altLang="en-US" dirty="0" smtClean="0"/>
              <a:t>秒待つ（何もしない）。</a:t>
            </a:r>
            <a:r>
              <a:rPr lang="en-US" altLang="ja-JP" dirty="0" smtClean="0"/>
              <a:t>t </a:t>
            </a:r>
            <a:r>
              <a:rPr lang="ja-JP" altLang="en-US" dirty="0" smtClean="0"/>
              <a:t>は秒単位で実数値。</a:t>
            </a:r>
            <a:endParaRPr lang="en-US" altLang="ja-JP" dirty="0" smtClean="0"/>
          </a:p>
          <a:p>
            <a:pPr lvl="1"/>
            <a:r>
              <a:rPr lang="en-US" altLang="ja-JP" dirty="0" smtClean="0"/>
              <a:t>a = </a:t>
            </a:r>
            <a:r>
              <a:rPr lang="en-US" altLang="ja-JP" dirty="0" err="1" smtClean="0"/>
              <a:t>waitforbuttonpress</a:t>
            </a:r>
            <a:r>
              <a:rPr lang="en-US" altLang="ja-JP" dirty="0" smtClean="0"/>
              <a:t>;</a:t>
            </a:r>
            <a:br>
              <a:rPr lang="en-US" altLang="ja-JP" dirty="0" smtClean="0"/>
            </a:br>
            <a:r>
              <a:rPr lang="en-US" altLang="ja-JP" dirty="0" smtClean="0"/>
              <a:t>figure window </a:t>
            </a:r>
            <a:r>
              <a:rPr lang="ja-JP" altLang="en-US" dirty="0" smtClean="0"/>
              <a:t>内で入力を待つ。入力がマウスキーなら </a:t>
            </a:r>
            <a:r>
              <a:rPr lang="en-US" altLang="ja-JP" dirty="0" smtClean="0"/>
              <a:t>a=0, </a:t>
            </a:r>
            <a:r>
              <a:rPr lang="ja-JP" altLang="en-US" dirty="0" smtClean="0"/>
              <a:t>キーボードキーなら </a:t>
            </a:r>
            <a:r>
              <a:rPr lang="en-US" altLang="ja-JP" dirty="0" smtClean="0"/>
              <a:t>a=1 </a:t>
            </a:r>
            <a:r>
              <a:rPr lang="ja-JP" altLang="en-US" dirty="0" smtClean="0"/>
              <a:t>になる。</a:t>
            </a:r>
            <a:r>
              <a:rPr lang="en-US" altLang="ja-JP" dirty="0" smtClean="0"/>
              <a:t/>
            </a:r>
            <a:br>
              <a:rPr lang="en-US" altLang="ja-JP" dirty="0" smtClean="0"/>
            </a:br>
            <a:r>
              <a:rPr lang="ja-JP" altLang="en-US" dirty="0" smtClean="0"/>
              <a:t>例えばコマ送り制御を行い、マウス入力なら次の画面に進み、キー入力なら終了するといった使い方ができる。</a:t>
            </a:r>
            <a:endParaRPr lang="en-US" altLang="ja-JP" dirty="0" smtClean="0"/>
          </a:p>
          <a:p>
            <a:pPr lvl="1"/>
            <a:r>
              <a:rPr kumimoji="1" lang="ja-JP" altLang="en-US" dirty="0" smtClean="0"/>
              <a:t>さらに両者を組み合わせて様々な描画制御ができる。例えば </a:t>
            </a:r>
            <a:r>
              <a:rPr kumimoji="1" lang="en-US" altLang="ja-JP" dirty="0" smtClean="0"/>
              <a:t>10</a:t>
            </a:r>
            <a:r>
              <a:rPr kumimoji="1" lang="ja-JP" altLang="en-US" dirty="0" smtClean="0"/>
              <a:t>画面ごとに入力を待つなど。</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56</a:t>
            </a:fld>
            <a:endParaRPr kumimoji="1" lang="ja-JP" alt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グラフの描画：　動画表示（３）</a:t>
            </a:r>
            <a:endParaRPr kumimoji="1" lang="ja-JP" altLang="en-US"/>
          </a:p>
        </p:txBody>
      </p:sp>
      <p:sp>
        <p:nvSpPr>
          <p:cNvPr id="3" name="コンテンツ プレースホルダ 2"/>
          <p:cNvSpPr>
            <a:spLocks noGrp="1"/>
          </p:cNvSpPr>
          <p:nvPr>
            <p:ph idx="1"/>
          </p:nvPr>
        </p:nvSpPr>
        <p:spPr/>
        <p:txBody>
          <a:bodyPr>
            <a:normAutofit fontScale="92500" lnSpcReduction="10000"/>
          </a:bodyPr>
          <a:lstStyle/>
          <a:p>
            <a:r>
              <a:rPr kumimoji="1" lang="ja-JP" altLang="en-US" smtClean="0"/>
              <a:t>実現例</a:t>
            </a:r>
            <a:endParaRPr kumimoji="1" lang="en-US" altLang="ja-JP" smtClean="0"/>
          </a:p>
          <a:p>
            <a:pPr lvl="1"/>
            <a:r>
              <a:rPr kumimoji="1" lang="en-US" altLang="ja-JP" smtClean="0"/>
              <a:t>p = 0.1;</a:t>
            </a:r>
            <a:r>
              <a:rPr lang="en-US" altLang="ja-JP" smtClean="0"/>
              <a:t>			% 0.1 </a:t>
            </a:r>
            <a:r>
              <a:rPr lang="ja-JP" altLang="en-US" smtClean="0"/>
              <a:t>秒の待ち時間</a:t>
            </a:r>
            <a:endParaRPr lang="en-US" altLang="ja-JP" smtClean="0"/>
          </a:p>
          <a:p>
            <a:pPr lvl="1"/>
            <a:r>
              <a:rPr kumimoji="1" lang="en-US" altLang="ja-JP" smtClean="0"/>
              <a:t>for n=1:100;</a:t>
            </a:r>
            <a:r>
              <a:rPr lang="en-US" altLang="ja-JP" smtClean="0"/>
              <a:t>		% 100</a:t>
            </a:r>
            <a:r>
              <a:rPr lang="ja-JP" altLang="en-US" smtClean="0"/>
              <a:t>画面を実施</a:t>
            </a:r>
            <a:endParaRPr lang="en-US" altLang="ja-JP" smtClean="0"/>
          </a:p>
          <a:p>
            <a:pPr lvl="1"/>
            <a:r>
              <a:rPr kumimoji="1" lang="ja-JP" altLang="en-US" smtClean="0"/>
              <a:t>　　　</a:t>
            </a:r>
            <a:r>
              <a:rPr kumimoji="1" lang="en-US" altLang="ja-JP" smtClean="0"/>
              <a:t>hold on;</a:t>
            </a:r>
          </a:p>
          <a:p>
            <a:pPr lvl="1"/>
            <a:r>
              <a:rPr lang="ja-JP" altLang="en-US" smtClean="0"/>
              <a:t>　　　</a:t>
            </a:r>
            <a:r>
              <a:rPr lang="en-US" altLang="ja-JP" smtClean="0"/>
              <a:t>... </a:t>
            </a:r>
            <a:r>
              <a:rPr lang="ja-JP" altLang="en-US" smtClean="0"/>
              <a:t>描画コマンド列 </a:t>
            </a:r>
            <a:r>
              <a:rPr lang="en-US" altLang="ja-JP" smtClean="0"/>
              <a:t>...</a:t>
            </a:r>
          </a:p>
          <a:p>
            <a:pPr lvl="1"/>
            <a:r>
              <a:rPr kumimoji="1" lang="ja-JP" altLang="en-US" smtClean="0"/>
              <a:t>　　　</a:t>
            </a:r>
            <a:r>
              <a:rPr kumimoji="1" lang="en-US" altLang="ja-JP" smtClean="0"/>
              <a:t>hold off; </a:t>
            </a:r>
          </a:p>
          <a:p>
            <a:pPr lvl="1"/>
            <a:r>
              <a:rPr lang="ja-JP" altLang="en-US" smtClean="0"/>
              <a:t>　　　</a:t>
            </a:r>
            <a:r>
              <a:rPr lang="en-US" altLang="ja-JP" smtClean="0"/>
              <a:t>% </a:t>
            </a:r>
            <a:r>
              <a:rPr lang="ja-JP" altLang="en-US" smtClean="0"/>
              <a:t>以下は描画領域の固定：範囲は適宜設定</a:t>
            </a:r>
            <a:endParaRPr lang="en-US" altLang="ja-JP" smtClean="0"/>
          </a:p>
          <a:p>
            <a:pPr lvl="1"/>
            <a:r>
              <a:rPr kumimoji="1" lang="ja-JP" altLang="en-US" smtClean="0"/>
              <a:t>　　　</a:t>
            </a:r>
            <a:r>
              <a:rPr kumimoji="1" lang="en-US" altLang="ja-JP" smtClean="0"/>
              <a:t>axis square; axis([0 1 0 1]);</a:t>
            </a:r>
            <a:endParaRPr lang="en-US" altLang="ja-JP" smtClean="0"/>
          </a:p>
          <a:p>
            <a:pPr lvl="1"/>
            <a:r>
              <a:rPr lang="ja-JP" altLang="en-US" smtClean="0"/>
              <a:t>　　　</a:t>
            </a:r>
            <a:r>
              <a:rPr lang="en-US" altLang="ja-JP" smtClean="0"/>
              <a:t>shg;</a:t>
            </a:r>
          </a:p>
          <a:p>
            <a:pPr lvl="1"/>
            <a:r>
              <a:rPr kumimoji="1" lang="ja-JP" altLang="en-US" smtClean="0"/>
              <a:t>　　　</a:t>
            </a:r>
            <a:r>
              <a:rPr lang="en-US" altLang="ja-JP" smtClean="0"/>
              <a:t>pause(p);		% </a:t>
            </a:r>
            <a:r>
              <a:rPr lang="ja-JP" altLang="en-US" smtClean="0"/>
              <a:t>待ち時間を入れる</a:t>
            </a:r>
            <a:endParaRPr lang="en-US" altLang="ja-JP" smtClean="0"/>
          </a:p>
          <a:p>
            <a:pPr lvl="1"/>
            <a:r>
              <a:rPr kumimoji="1" lang="en-US" altLang="ja-JP" smtClean="0"/>
              <a:t>end;</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57</a:t>
            </a:fld>
            <a:endParaRPr kumimoji="1" lang="ja-JP" alt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58</a:t>
            </a:fld>
            <a:endParaRPr kumimoji="1" lang="ja-JP" alt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キャンバス方式</a:t>
            </a:r>
            <a:r>
              <a:rPr lang="ja-JP" altLang="en-US" smtClean="0"/>
              <a:t>：</a:t>
            </a:r>
            <a:r>
              <a:rPr kumimoji="1" lang="ja-JP" altLang="en-US" smtClean="0"/>
              <a:t>　イメージ（１）</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簡単な図形を「塗り重ねる」ほうが、個々の領域の境界を計算するより簡単。</a:t>
            </a:r>
            <a:endParaRPr kumimoji="1" lang="en-US" altLang="ja-JP" smtClean="0"/>
          </a:p>
          <a:p>
            <a:endParaRPr lang="en-US" altLang="ja-JP" smtClean="0"/>
          </a:p>
          <a:p>
            <a:endParaRPr kumimoji="1" lang="en-US" altLang="ja-JP" smtClean="0"/>
          </a:p>
          <a:p>
            <a:endParaRPr lang="en-US" altLang="ja-JP" smtClean="0"/>
          </a:p>
          <a:p>
            <a:endParaRPr kumimoji="1" lang="en-US" altLang="ja-JP" smtClean="0"/>
          </a:p>
          <a:p>
            <a:r>
              <a:rPr lang="ja-JP" altLang="en-US" smtClean="0"/>
              <a:t>重なり部分の色を「混ぜる」こともできる。</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59</a:t>
            </a:fld>
            <a:endParaRPr kumimoji="1" lang="ja-JP" altLang="en-US"/>
          </a:p>
        </p:txBody>
      </p:sp>
      <p:grpSp>
        <p:nvGrpSpPr>
          <p:cNvPr id="5" name="グループ化 4"/>
          <p:cNvGrpSpPr/>
          <p:nvPr/>
        </p:nvGrpSpPr>
        <p:grpSpPr>
          <a:xfrm>
            <a:off x="6876256" y="2276872"/>
            <a:ext cx="1584176" cy="1512168"/>
            <a:chOff x="2699792" y="2204864"/>
            <a:chExt cx="2376264" cy="2304256"/>
          </a:xfrm>
        </p:grpSpPr>
        <p:sp>
          <p:nvSpPr>
            <p:cNvPr id="6" name="円/楕円 5"/>
            <p:cNvSpPr/>
            <p:nvPr/>
          </p:nvSpPr>
          <p:spPr>
            <a:xfrm>
              <a:off x="4283968" y="2492896"/>
              <a:ext cx="648072" cy="648072"/>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二等辺三角形 6"/>
            <p:cNvSpPr/>
            <p:nvPr/>
          </p:nvSpPr>
          <p:spPr>
            <a:xfrm>
              <a:off x="4139952" y="3140968"/>
              <a:ext cx="360040" cy="93610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二等辺三角形 7"/>
            <p:cNvSpPr/>
            <p:nvPr/>
          </p:nvSpPr>
          <p:spPr>
            <a:xfrm>
              <a:off x="3851920" y="2492896"/>
              <a:ext cx="936104" cy="1152128"/>
            </a:xfrm>
            <a:prstGeom prst="triangle">
              <a:avLst/>
            </a:prstGeom>
            <a:solidFill>
              <a:srgbClr val="00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3131840" y="3717032"/>
              <a:ext cx="864096" cy="576064"/>
            </a:xfrm>
            <a:prstGeom prst="rect">
              <a:avLst/>
            </a:prstGeom>
            <a:solidFill>
              <a:srgbClr val="FFD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台形 9"/>
            <p:cNvSpPr/>
            <p:nvPr/>
          </p:nvSpPr>
          <p:spPr>
            <a:xfrm>
              <a:off x="2987824" y="3429000"/>
              <a:ext cx="1152128" cy="360040"/>
            </a:xfrm>
            <a:prstGeom prst="trapezoid">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699792" y="2204864"/>
              <a:ext cx="2376264"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0" name="グループ化 19"/>
          <p:cNvGrpSpPr/>
          <p:nvPr/>
        </p:nvGrpSpPr>
        <p:grpSpPr>
          <a:xfrm>
            <a:off x="2843808" y="2276872"/>
            <a:ext cx="1584176" cy="1512168"/>
            <a:chOff x="2699792" y="2204864"/>
            <a:chExt cx="2376264" cy="2304256"/>
          </a:xfrm>
        </p:grpSpPr>
        <p:sp>
          <p:nvSpPr>
            <p:cNvPr id="21" name="円/楕円 20"/>
            <p:cNvSpPr/>
            <p:nvPr/>
          </p:nvSpPr>
          <p:spPr>
            <a:xfrm>
              <a:off x="4283968" y="2492896"/>
              <a:ext cx="648072" cy="648072"/>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二等辺三角形 21"/>
            <p:cNvSpPr/>
            <p:nvPr/>
          </p:nvSpPr>
          <p:spPr>
            <a:xfrm>
              <a:off x="4139952" y="3140968"/>
              <a:ext cx="360040" cy="93610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131840" y="3717032"/>
              <a:ext cx="864096" cy="576064"/>
            </a:xfrm>
            <a:prstGeom prst="rect">
              <a:avLst/>
            </a:prstGeom>
            <a:solidFill>
              <a:srgbClr val="FFD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2699792" y="2204864"/>
              <a:ext cx="2376264"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7" name="グループ化 26"/>
          <p:cNvGrpSpPr/>
          <p:nvPr/>
        </p:nvGrpSpPr>
        <p:grpSpPr>
          <a:xfrm>
            <a:off x="4860032" y="2276872"/>
            <a:ext cx="1584176" cy="1512168"/>
            <a:chOff x="2699792" y="2204864"/>
            <a:chExt cx="2376264" cy="2304256"/>
          </a:xfrm>
        </p:grpSpPr>
        <p:sp>
          <p:nvSpPr>
            <p:cNvPr id="28" name="円/楕円 27"/>
            <p:cNvSpPr/>
            <p:nvPr/>
          </p:nvSpPr>
          <p:spPr>
            <a:xfrm>
              <a:off x="4283968" y="2492896"/>
              <a:ext cx="648072" cy="648072"/>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二等辺三角形 28"/>
            <p:cNvSpPr/>
            <p:nvPr/>
          </p:nvSpPr>
          <p:spPr>
            <a:xfrm>
              <a:off x="4139952" y="3140968"/>
              <a:ext cx="360040" cy="93610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二等辺三角形 29"/>
            <p:cNvSpPr/>
            <p:nvPr/>
          </p:nvSpPr>
          <p:spPr>
            <a:xfrm>
              <a:off x="3851920" y="2492896"/>
              <a:ext cx="936104" cy="1152128"/>
            </a:xfrm>
            <a:prstGeom prst="triangle">
              <a:avLst/>
            </a:prstGeom>
            <a:solidFill>
              <a:srgbClr val="00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3131840" y="3717032"/>
              <a:ext cx="864096" cy="576064"/>
            </a:xfrm>
            <a:prstGeom prst="rect">
              <a:avLst/>
            </a:prstGeom>
            <a:solidFill>
              <a:srgbClr val="FFD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2699792" y="2204864"/>
              <a:ext cx="2376264"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正方形/長方形 33"/>
          <p:cNvSpPr/>
          <p:nvPr/>
        </p:nvSpPr>
        <p:spPr>
          <a:xfrm>
            <a:off x="827584" y="2276872"/>
            <a:ext cx="1584176" cy="15121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右矢印 34"/>
          <p:cNvSpPr/>
          <p:nvPr/>
        </p:nvSpPr>
        <p:spPr>
          <a:xfrm>
            <a:off x="2483768" y="2852936"/>
            <a:ext cx="28803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右矢印 35"/>
          <p:cNvSpPr/>
          <p:nvPr/>
        </p:nvSpPr>
        <p:spPr>
          <a:xfrm>
            <a:off x="4499992" y="2852936"/>
            <a:ext cx="28803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右矢印 36"/>
          <p:cNvSpPr/>
          <p:nvPr/>
        </p:nvSpPr>
        <p:spPr>
          <a:xfrm>
            <a:off x="6516216" y="2852936"/>
            <a:ext cx="28803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8" name="グループ化 37"/>
          <p:cNvGrpSpPr/>
          <p:nvPr/>
        </p:nvGrpSpPr>
        <p:grpSpPr>
          <a:xfrm>
            <a:off x="3491880" y="4941168"/>
            <a:ext cx="1584176" cy="1512168"/>
            <a:chOff x="2699792" y="2204864"/>
            <a:chExt cx="2376264" cy="2304256"/>
          </a:xfrm>
        </p:grpSpPr>
        <p:sp>
          <p:nvSpPr>
            <p:cNvPr id="39" name="円/楕円 38"/>
            <p:cNvSpPr/>
            <p:nvPr/>
          </p:nvSpPr>
          <p:spPr>
            <a:xfrm>
              <a:off x="4283968" y="2492896"/>
              <a:ext cx="648072" cy="648072"/>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二等辺三角形 39"/>
            <p:cNvSpPr/>
            <p:nvPr/>
          </p:nvSpPr>
          <p:spPr>
            <a:xfrm>
              <a:off x="4139952" y="3140968"/>
              <a:ext cx="360040" cy="936104"/>
            </a:xfrm>
            <a:prstGeom prst="triangle">
              <a:avLst/>
            </a:prstGeom>
            <a:solidFill>
              <a:schemeClr val="accent6">
                <a:lumMod val="5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二等辺三角形 40"/>
            <p:cNvSpPr/>
            <p:nvPr/>
          </p:nvSpPr>
          <p:spPr>
            <a:xfrm>
              <a:off x="3851920" y="2492896"/>
              <a:ext cx="936104" cy="1152128"/>
            </a:xfrm>
            <a:prstGeom prst="triangle">
              <a:avLst/>
            </a:prstGeom>
            <a:solidFill>
              <a:srgbClr val="00FF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3131840" y="3717032"/>
              <a:ext cx="864096" cy="576064"/>
            </a:xfrm>
            <a:prstGeom prst="rect">
              <a:avLst/>
            </a:prstGeom>
            <a:solidFill>
              <a:srgbClr val="FFD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台形 42"/>
            <p:cNvSpPr/>
            <p:nvPr/>
          </p:nvSpPr>
          <p:spPr>
            <a:xfrm>
              <a:off x="2987824" y="3429000"/>
              <a:ext cx="1152128" cy="360040"/>
            </a:xfrm>
            <a:prstGeom prst="trapezoid">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2699792" y="2204864"/>
              <a:ext cx="2376264"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81000"/>
            <a:ext cx="8382000" cy="1143000"/>
          </a:xfrm>
        </p:spPr>
        <p:txBody>
          <a:bodyPr/>
          <a:lstStyle/>
          <a:p>
            <a:r>
              <a:rPr lang="en-US" altLang="ja-JP" smtClean="0"/>
              <a:t>MATLAB</a:t>
            </a:r>
            <a:r>
              <a:rPr lang="ja-JP" altLang="en-US" smtClean="0"/>
              <a:t> </a:t>
            </a:r>
            <a:r>
              <a:rPr kumimoji="1" lang="ja-JP" altLang="en-US" smtClean="0"/>
              <a:t>（１）：起動</a:t>
            </a:r>
            <a:endParaRPr kumimoji="1" lang="ja-JP" altLang="en-US"/>
          </a:p>
        </p:txBody>
      </p:sp>
      <p:sp>
        <p:nvSpPr>
          <p:cNvPr id="3" name="コンテンツ プレースホルダ 2"/>
          <p:cNvSpPr>
            <a:spLocks noGrp="1"/>
          </p:cNvSpPr>
          <p:nvPr>
            <p:ph idx="1"/>
          </p:nvPr>
        </p:nvSpPr>
        <p:spPr/>
        <p:txBody>
          <a:bodyPr>
            <a:normAutofit/>
          </a:bodyPr>
          <a:lstStyle/>
          <a:p>
            <a:r>
              <a:rPr kumimoji="1" lang="ja-JP" altLang="en-US" smtClean="0"/>
              <a:t>スタートメニューの</a:t>
            </a:r>
            <a:r>
              <a:rPr kumimoji="1" lang="en-US" altLang="ja-JP" smtClean="0"/>
              <a:t/>
            </a:r>
            <a:br>
              <a:rPr kumimoji="1" lang="en-US" altLang="ja-JP" smtClean="0"/>
            </a:br>
            <a:r>
              <a:rPr kumimoji="1" lang="ja-JP" altLang="en-US" smtClean="0"/>
              <a:t>「すべてのプログラム」</a:t>
            </a:r>
            <a:r>
              <a:rPr kumimoji="1" lang="en-US" altLang="ja-JP" smtClean="0"/>
              <a:t/>
            </a:r>
            <a:br>
              <a:rPr kumimoji="1" lang="en-US" altLang="ja-JP" smtClean="0"/>
            </a:br>
            <a:r>
              <a:rPr kumimoji="1" lang="ja-JP" altLang="en-US" smtClean="0"/>
              <a:t>から、</a:t>
            </a:r>
            <a:r>
              <a:rPr lang="en-US" altLang="ja-JP" smtClean="0"/>
              <a:t/>
            </a:r>
            <a:br>
              <a:rPr lang="en-US" altLang="ja-JP" smtClean="0"/>
            </a:br>
            <a:r>
              <a:rPr lang="en-US" altLang="ja-JP" smtClean="0"/>
              <a:t>MATLAB</a:t>
            </a:r>
            <a:r>
              <a:rPr lang="ja-JP" altLang="en-US" smtClean="0"/>
              <a:t>（フォルダ）</a:t>
            </a:r>
            <a:r>
              <a:rPr lang="en-US" altLang="ja-JP" smtClean="0"/>
              <a:t/>
            </a:r>
            <a:br>
              <a:rPr lang="en-US" altLang="ja-JP" smtClean="0"/>
            </a:br>
            <a:r>
              <a:rPr lang="ja-JP" altLang="en-US" smtClean="0"/>
              <a:t>　　→ </a:t>
            </a:r>
            <a:r>
              <a:rPr lang="en-US" altLang="ja-JP" smtClean="0"/>
              <a:t>MATLAB R2012b</a:t>
            </a:r>
            <a:br>
              <a:rPr lang="en-US" altLang="ja-JP" smtClean="0"/>
            </a:br>
            <a:r>
              <a:rPr lang="ja-JP" altLang="en-US" smtClean="0"/>
              <a:t>を選択して起動する。</a:t>
            </a:r>
            <a:r>
              <a:rPr lang="en-US" altLang="ja-JP" smtClean="0"/>
              <a:t/>
            </a:r>
            <a:br>
              <a:rPr lang="en-US" altLang="ja-JP" smtClean="0"/>
            </a:br>
            <a:r>
              <a:rPr lang="ja-JP" altLang="en-US" smtClean="0"/>
              <a:t>（右図）</a:t>
            </a:r>
            <a:endParaRPr lang="en-US" altLang="ja-JP" smtClean="0"/>
          </a:p>
          <a:p>
            <a:r>
              <a:rPr kumimoji="1" lang="ja-JP" altLang="en-US" smtClean="0"/>
              <a:t>起動アイコン</a:t>
            </a:r>
            <a:r>
              <a:rPr kumimoji="1" lang="en-US" altLang="ja-JP" smtClean="0"/>
              <a:t/>
            </a:r>
            <a:br>
              <a:rPr kumimoji="1" lang="en-US" altLang="ja-JP" smtClean="0"/>
            </a:br>
            <a:r>
              <a:rPr kumimoji="1" lang="ja-JP" altLang="en-US" smtClean="0"/>
              <a:t>　　　　　　→</a:t>
            </a:r>
            <a:endParaRPr kumimoji="1" lang="ja-JP" altLang="en-US"/>
          </a:p>
        </p:txBody>
      </p:sp>
      <p:sp>
        <p:nvSpPr>
          <p:cNvPr id="4" name="スライド番号プレースホルダ 3"/>
          <p:cNvSpPr>
            <a:spLocks noGrp="1"/>
          </p:cNvSpPr>
          <p:nvPr>
            <p:ph type="sldNum" sz="quarter" idx="10"/>
          </p:nvPr>
        </p:nvSpPr>
        <p:spPr/>
        <p:txBody>
          <a:bodyPr/>
          <a:lstStyle/>
          <a:p>
            <a:pPr>
              <a:defRPr/>
            </a:pPr>
            <a:fld id="{88846A6E-6D42-4AFD-82C9-0CB37DC24E62}" type="slidenum">
              <a:rPr lang="en-US" altLang="ja-JP" smtClean="0"/>
              <a:pPr>
                <a:defRPr/>
              </a:pPr>
              <a:t>6</a:t>
            </a:fld>
            <a:endParaRPr lang="en-US" altLang="ja-JP"/>
          </a:p>
        </p:txBody>
      </p:sp>
      <p:pic>
        <p:nvPicPr>
          <p:cNvPr id="7" name="図 6" descr="matlab-menu.jpg"/>
          <p:cNvPicPr>
            <a:picLocks noChangeAspect="1"/>
          </p:cNvPicPr>
          <p:nvPr/>
        </p:nvPicPr>
        <p:blipFill>
          <a:blip r:embed="rId3" cstate="print"/>
          <a:stretch>
            <a:fillRect/>
          </a:stretch>
        </p:blipFill>
        <p:spPr>
          <a:xfrm>
            <a:off x="5325257" y="952500"/>
            <a:ext cx="4437086" cy="5840565"/>
          </a:xfrm>
          <a:prstGeom prst="rect">
            <a:avLst/>
          </a:prstGeom>
        </p:spPr>
      </p:pic>
      <p:pic>
        <p:nvPicPr>
          <p:cNvPr id="8" name="図 7" descr="matlab-icon.jpg"/>
          <p:cNvPicPr>
            <a:picLocks noChangeAspect="1"/>
          </p:cNvPicPr>
          <p:nvPr/>
        </p:nvPicPr>
        <p:blipFill>
          <a:blip r:embed="rId4" cstate="print"/>
          <a:stretch>
            <a:fillRect/>
          </a:stretch>
        </p:blipFill>
        <p:spPr>
          <a:xfrm>
            <a:off x="3124200" y="4876800"/>
            <a:ext cx="1752600" cy="1752600"/>
          </a:xfrm>
          <a:prstGeom prst="rect">
            <a:avLst/>
          </a:prstGeom>
        </p:spPr>
      </p:pic>
    </p:spTree>
    <p:extLst>
      <p:ext uri="{BB962C8B-B14F-4D97-AF65-F5344CB8AC3E}">
        <p14:creationId xmlns:p14="http://schemas.microsoft.com/office/powerpoint/2010/main" val="218022921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キャンバス方式：　イメージ（２）</a:t>
            </a:r>
            <a:endParaRPr kumimoji="1" lang="ja-JP" altLang="en-US"/>
          </a:p>
        </p:txBody>
      </p:sp>
      <p:sp>
        <p:nvSpPr>
          <p:cNvPr id="3" name="コンテンツ プレースホルダ 2"/>
          <p:cNvSpPr>
            <a:spLocks noGrp="1"/>
          </p:cNvSpPr>
          <p:nvPr>
            <p:ph idx="1"/>
          </p:nvPr>
        </p:nvSpPr>
        <p:spPr>
          <a:xfrm>
            <a:off x="457200" y="1268760"/>
            <a:ext cx="8229600" cy="5112568"/>
          </a:xfrm>
        </p:spPr>
        <p:txBody>
          <a:bodyPr>
            <a:normAutofit/>
          </a:bodyPr>
          <a:lstStyle/>
          <a:p>
            <a:r>
              <a:rPr lang="ja-JP" altLang="en-US" smtClean="0"/>
              <a:t>個々の音をつなげるのではなく、「録音テープ（キャンバス）」を用意し、その上に音を重ね合わせていく。</a:t>
            </a:r>
            <a:endParaRPr lang="en-US" altLang="ja-JP" smtClean="0"/>
          </a:p>
          <a:p>
            <a:r>
              <a:rPr kumimoji="1" lang="ja-JP" altLang="en-US" smtClean="0"/>
              <a:t>重ね合わせの原理が働くので、音データを加算するだけで音の前後を重ねたり、完全に重ねて和音にしたりできる。</a:t>
            </a:r>
            <a:endParaRPr kumimoji="1" lang="en-US" altLang="ja-JP" smtClean="0"/>
          </a:p>
          <a:p>
            <a:endParaRPr lang="en-US" altLang="ja-JP" smtClean="0"/>
          </a:p>
          <a:p>
            <a:endParaRPr kumimoji="1" lang="en-US" altLang="ja-JP" smtClean="0"/>
          </a:p>
          <a:p>
            <a:pPr lvl="1"/>
            <a:r>
              <a:rPr lang="ja-JP" altLang="en-US" smtClean="0"/>
              <a:t>録音テープ</a:t>
            </a:r>
            <a:endParaRPr lang="en-US" altLang="ja-JP" smtClean="0"/>
          </a:p>
          <a:p>
            <a:pPr lvl="1"/>
            <a:r>
              <a:rPr kumimoji="1" lang="ja-JP" altLang="en-US" smtClean="0"/>
              <a:t>音データ　　　　　　　　＋</a:t>
            </a:r>
            <a:endParaRPr kumimoji="1" lang="en-US" altLang="ja-JP" smtClean="0"/>
          </a:p>
          <a:p>
            <a:pPr lvl="1"/>
            <a:r>
              <a:rPr kumimoji="1" lang="ja-JP" altLang="en-US" smtClean="0"/>
              <a:t>テープに加算</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60</a:t>
            </a:fld>
            <a:endParaRPr kumimoji="1" lang="ja-JP" altLang="en-US"/>
          </a:p>
        </p:txBody>
      </p:sp>
      <p:grpSp>
        <p:nvGrpSpPr>
          <p:cNvPr id="15" name="グループ化 14"/>
          <p:cNvGrpSpPr/>
          <p:nvPr/>
        </p:nvGrpSpPr>
        <p:grpSpPr>
          <a:xfrm>
            <a:off x="1259632" y="3501008"/>
            <a:ext cx="2736304" cy="864096"/>
            <a:chOff x="1187624" y="3573016"/>
            <a:chExt cx="2736304" cy="1003150"/>
          </a:xfrm>
        </p:grpSpPr>
        <p:pic>
          <p:nvPicPr>
            <p:cNvPr id="5" name="Picture 4"/>
            <p:cNvPicPr>
              <a:picLocks noChangeAspect="1" noChangeArrowheads="1"/>
            </p:cNvPicPr>
            <p:nvPr/>
          </p:nvPicPr>
          <p:blipFill>
            <a:blip r:embed="rId2" cstate="print"/>
            <a:srcRect/>
            <a:stretch>
              <a:fillRect/>
            </a:stretch>
          </p:blipFill>
          <p:spPr bwMode="auto">
            <a:xfrm>
              <a:off x="2123728" y="3645024"/>
              <a:ext cx="1178946" cy="931142"/>
            </a:xfrm>
            <a:prstGeom prst="rect">
              <a:avLst/>
            </a:prstGeom>
            <a:noFill/>
            <a:ln w="9525">
              <a:noFill/>
              <a:miter lim="800000"/>
              <a:headEnd/>
              <a:tailEnd/>
            </a:ln>
            <a:effectLst/>
          </p:spPr>
        </p:pic>
        <p:grpSp>
          <p:nvGrpSpPr>
            <p:cNvPr id="12" name="グループ化 11"/>
            <p:cNvGrpSpPr/>
            <p:nvPr/>
          </p:nvGrpSpPr>
          <p:grpSpPr>
            <a:xfrm>
              <a:off x="1187624" y="3573016"/>
              <a:ext cx="2736304" cy="996310"/>
              <a:chOff x="1187624" y="3573016"/>
              <a:chExt cx="2736304" cy="996310"/>
            </a:xfrm>
          </p:grpSpPr>
          <p:pic>
            <p:nvPicPr>
              <p:cNvPr id="6" name="Picture 5"/>
              <p:cNvPicPr>
                <a:picLocks noChangeAspect="1" noChangeArrowheads="1"/>
              </p:cNvPicPr>
              <p:nvPr/>
            </p:nvPicPr>
            <p:blipFill>
              <a:blip r:embed="rId3" cstate="print"/>
              <a:srcRect/>
              <a:stretch>
                <a:fillRect/>
              </a:stretch>
            </p:blipFill>
            <p:spPr bwMode="auto">
              <a:xfrm>
                <a:off x="2627784" y="3645024"/>
                <a:ext cx="1170286" cy="924302"/>
              </a:xfrm>
              <a:prstGeom prst="rect">
                <a:avLst/>
              </a:prstGeom>
              <a:noFill/>
              <a:ln w="9525">
                <a:noFill/>
                <a:miter lim="800000"/>
                <a:headEnd/>
                <a:tailEnd/>
              </a:ln>
              <a:effectLst/>
            </p:spPr>
          </p:pic>
          <p:pic>
            <p:nvPicPr>
              <p:cNvPr id="7" name="Picture 6"/>
              <p:cNvPicPr>
                <a:picLocks noChangeAspect="1" noChangeArrowheads="1"/>
              </p:cNvPicPr>
              <p:nvPr/>
            </p:nvPicPr>
            <p:blipFill>
              <a:blip r:embed="rId4" cstate="print"/>
              <a:srcRect/>
              <a:stretch>
                <a:fillRect/>
              </a:stretch>
            </p:blipFill>
            <p:spPr bwMode="auto">
              <a:xfrm>
                <a:off x="1619672" y="3573016"/>
                <a:ext cx="1191751" cy="941255"/>
              </a:xfrm>
              <a:prstGeom prst="rect">
                <a:avLst/>
              </a:prstGeom>
              <a:noFill/>
              <a:ln w="9525">
                <a:noFill/>
                <a:miter lim="800000"/>
                <a:headEnd/>
                <a:tailEnd/>
              </a:ln>
              <a:effectLst/>
            </p:spPr>
          </p:pic>
          <p:sp>
            <p:nvSpPr>
              <p:cNvPr id="11" name="正方形/長方形 10"/>
              <p:cNvSpPr/>
              <p:nvPr/>
            </p:nvSpPr>
            <p:spPr>
              <a:xfrm>
                <a:off x="1187624" y="3645024"/>
                <a:ext cx="2736304" cy="7920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6" name="グループ化 15"/>
          <p:cNvGrpSpPr/>
          <p:nvPr/>
        </p:nvGrpSpPr>
        <p:grpSpPr>
          <a:xfrm>
            <a:off x="4427984" y="3573016"/>
            <a:ext cx="3024336" cy="720080"/>
            <a:chOff x="1835696" y="4797152"/>
            <a:chExt cx="1512168" cy="1512168"/>
          </a:xfrm>
        </p:grpSpPr>
        <p:grpSp>
          <p:nvGrpSpPr>
            <p:cNvPr id="14" name="グループ化 13"/>
            <p:cNvGrpSpPr/>
            <p:nvPr/>
          </p:nvGrpSpPr>
          <p:grpSpPr>
            <a:xfrm>
              <a:off x="1835696" y="4869160"/>
              <a:ext cx="1512168" cy="1440160"/>
              <a:chOff x="1907704" y="4437112"/>
              <a:chExt cx="1191751" cy="2076430"/>
            </a:xfrm>
          </p:grpSpPr>
          <p:pic>
            <p:nvPicPr>
              <p:cNvPr id="8" name="Picture 4"/>
              <p:cNvPicPr>
                <a:picLocks noChangeAspect="1" noChangeArrowheads="1"/>
              </p:cNvPicPr>
              <p:nvPr/>
            </p:nvPicPr>
            <p:blipFill>
              <a:blip r:embed="rId2" cstate="print"/>
              <a:srcRect/>
              <a:stretch>
                <a:fillRect/>
              </a:stretch>
            </p:blipFill>
            <p:spPr bwMode="auto">
              <a:xfrm>
                <a:off x="1907704" y="5013176"/>
                <a:ext cx="1178946" cy="931142"/>
              </a:xfrm>
              <a:prstGeom prst="rect">
                <a:avLst/>
              </a:prstGeom>
              <a:noFill/>
              <a:ln w="9525">
                <a:noFill/>
                <a:miter lim="800000"/>
                <a:headEnd/>
                <a:tailEnd/>
              </a:ln>
              <a:effectLst/>
            </p:spPr>
          </p:pic>
          <p:pic>
            <p:nvPicPr>
              <p:cNvPr id="9" name="Picture 5"/>
              <p:cNvPicPr>
                <a:picLocks noChangeAspect="1" noChangeArrowheads="1"/>
              </p:cNvPicPr>
              <p:nvPr/>
            </p:nvPicPr>
            <p:blipFill>
              <a:blip r:embed="rId3" cstate="print"/>
              <a:srcRect/>
              <a:stretch>
                <a:fillRect/>
              </a:stretch>
            </p:blipFill>
            <p:spPr bwMode="auto">
              <a:xfrm>
                <a:off x="1907704" y="5589240"/>
                <a:ext cx="1170286" cy="924302"/>
              </a:xfrm>
              <a:prstGeom prst="rect">
                <a:avLst/>
              </a:prstGeom>
              <a:noFill/>
              <a:ln w="9525">
                <a:noFill/>
                <a:miter lim="800000"/>
                <a:headEnd/>
                <a:tailEnd/>
              </a:ln>
              <a:effectLst/>
            </p:spPr>
          </p:pic>
          <p:pic>
            <p:nvPicPr>
              <p:cNvPr id="10" name="Picture 6"/>
              <p:cNvPicPr>
                <a:picLocks noChangeAspect="1" noChangeArrowheads="1"/>
              </p:cNvPicPr>
              <p:nvPr/>
            </p:nvPicPr>
            <p:blipFill>
              <a:blip r:embed="rId4" cstate="print"/>
              <a:srcRect/>
              <a:stretch>
                <a:fillRect/>
              </a:stretch>
            </p:blipFill>
            <p:spPr bwMode="auto">
              <a:xfrm>
                <a:off x="1907704" y="4437112"/>
                <a:ext cx="1191751" cy="941255"/>
              </a:xfrm>
              <a:prstGeom prst="rect">
                <a:avLst/>
              </a:prstGeom>
              <a:noFill/>
              <a:ln w="9525">
                <a:noFill/>
                <a:miter lim="800000"/>
                <a:headEnd/>
                <a:tailEnd/>
              </a:ln>
              <a:effectLst/>
            </p:spPr>
          </p:pic>
        </p:grpSp>
        <p:sp>
          <p:nvSpPr>
            <p:cNvPr id="13" name="正方形/長方形 12"/>
            <p:cNvSpPr/>
            <p:nvPr/>
          </p:nvSpPr>
          <p:spPr>
            <a:xfrm>
              <a:off x="1835696" y="4797152"/>
              <a:ext cx="1440160" cy="14401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 name="正方形/長方形 16"/>
          <p:cNvSpPr/>
          <p:nvPr/>
        </p:nvSpPr>
        <p:spPr>
          <a:xfrm>
            <a:off x="3851920" y="4653136"/>
            <a:ext cx="5040560" cy="360040"/>
          </a:xfrm>
          <a:prstGeom prst="rect">
            <a:avLst/>
          </a:prstGeom>
          <a:solidFill>
            <a:srgbClr val="FFFF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5004048" y="5157192"/>
            <a:ext cx="1440160" cy="360040"/>
          </a:xfrm>
          <a:prstGeom prst="rect">
            <a:avLst/>
          </a:prstGeom>
          <a:solidFill>
            <a:srgbClr val="0000FF">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3851920" y="5661248"/>
            <a:ext cx="5040560" cy="360040"/>
          </a:xfrm>
          <a:prstGeom prst="rect">
            <a:avLst/>
          </a:prstGeom>
          <a:solidFill>
            <a:srgbClr val="FFFF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5004048" y="5661248"/>
            <a:ext cx="1440160" cy="360040"/>
          </a:xfrm>
          <a:prstGeom prst="rect">
            <a:avLst/>
          </a:prstGeom>
          <a:solidFill>
            <a:srgbClr val="0000FF">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キャンバス方式：　手順（１）</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キャンバスを用意する。大きさは大きめにとり、余った部分は最後に削ればよい。</a:t>
            </a:r>
            <a:endParaRPr kumimoji="1" lang="en-US" altLang="ja-JP" smtClean="0"/>
          </a:p>
          <a:p>
            <a:pPr lvl="1"/>
            <a:r>
              <a:rPr kumimoji="1" lang="en-US" altLang="ja-JP" smtClean="0"/>
              <a:t>yl = 10*Fs;          % 10</a:t>
            </a:r>
            <a:r>
              <a:rPr kumimoji="1" lang="ja-JP" altLang="en-US" smtClean="0"/>
              <a:t>秒分のデータ長</a:t>
            </a:r>
            <a:endParaRPr kumimoji="1" lang="en-US" altLang="ja-JP" smtClean="0"/>
          </a:p>
          <a:p>
            <a:pPr lvl="1"/>
            <a:r>
              <a:rPr kumimoji="1" lang="en-US" altLang="ja-JP" smtClean="0"/>
              <a:t>y = zeros(1:yl);</a:t>
            </a:r>
          </a:p>
          <a:p>
            <a:pPr lvl="1"/>
            <a:endParaRPr lang="en-US" altLang="ja-JP" smtClean="0"/>
          </a:p>
          <a:p>
            <a:r>
              <a:rPr lang="ja-JP" altLang="en-US" smtClean="0"/>
              <a:t>音データを用意する。</a:t>
            </a:r>
            <a:endParaRPr lang="en-US" altLang="ja-JP" smtClean="0"/>
          </a:p>
          <a:p>
            <a:pPr lvl="1"/>
            <a:r>
              <a:rPr kumimoji="1" lang="en-US" altLang="ja-JP" smtClean="0"/>
              <a:t>p = ....;	               % </a:t>
            </a:r>
            <a:r>
              <a:rPr kumimoji="1" lang="ja-JP" altLang="en-US" smtClean="0"/>
              <a:t>音データを配列 </a:t>
            </a:r>
            <a:r>
              <a:rPr kumimoji="1" lang="en-US" altLang="ja-JP" smtClean="0"/>
              <a:t>p </a:t>
            </a:r>
            <a:r>
              <a:rPr kumimoji="1" lang="ja-JP" altLang="en-US" smtClean="0"/>
              <a:t>に格納</a:t>
            </a:r>
            <a:endParaRPr kumimoji="1" lang="en-US" altLang="ja-JP" smtClean="0"/>
          </a:p>
          <a:p>
            <a:pPr lvl="1"/>
            <a:r>
              <a:rPr lang="en-US" altLang="ja-JP" smtClean="0"/>
              <a:t>pl = length(p);    % p </a:t>
            </a:r>
            <a:r>
              <a:rPr lang="ja-JP" altLang="en-US" smtClean="0"/>
              <a:t>のデータ長</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61</a:t>
            </a:fld>
            <a:endParaRPr kumimoji="1" lang="ja-JP" alt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キャンバス方式：　手順（２）</a:t>
            </a:r>
            <a:endParaRPr kumimoji="1" lang="ja-JP" altLang="en-US"/>
          </a:p>
        </p:txBody>
      </p:sp>
      <p:sp>
        <p:nvSpPr>
          <p:cNvPr id="3" name="コンテンツ プレースホルダ 2"/>
          <p:cNvSpPr>
            <a:spLocks noGrp="1"/>
          </p:cNvSpPr>
          <p:nvPr>
            <p:ph idx="1"/>
          </p:nvPr>
        </p:nvSpPr>
        <p:spPr>
          <a:xfrm>
            <a:off x="457200" y="1268760"/>
            <a:ext cx="8229600" cy="5256584"/>
          </a:xfrm>
        </p:spPr>
        <p:txBody>
          <a:bodyPr>
            <a:normAutofit lnSpcReduction="10000"/>
          </a:bodyPr>
          <a:lstStyle/>
          <a:p>
            <a:r>
              <a:rPr kumimoji="1" lang="en-US" altLang="ja-JP" smtClean="0"/>
              <a:t>y </a:t>
            </a:r>
            <a:r>
              <a:rPr kumimoji="1" lang="ja-JP" altLang="en-US" smtClean="0"/>
              <a:t>の </a:t>
            </a:r>
            <a:r>
              <a:rPr kumimoji="1" lang="en-US" altLang="ja-JP" smtClean="0"/>
              <a:t>s </a:t>
            </a:r>
            <a:r>
              <a:rPr kumimoji="1" lang="ja-JP" altLang="en-US" smtClean="0"/>
              <a:t>点目を先頭に </a:t>
            </a:r>
            <a:r>
              <a:rPr kumimoji="1" lang="en-US" altLang="ja-JP" smtClean="0"/>
              <a:t>p </a:t>
            </a:r>
            <a:r>
              <a:rPr kumimoji="1" lang="ja-JP" altLang="en-US" smtClean="0"/>
              <a:t>を重ねる。</a:t>
            </a:r>
            <a:r>
              <a:rPr kumimoji="1" lang="en-US" altLang="ja-JP" smtClean="0"/>
              <a:t/>
            </a:r>
            <a:br>
              <a:rPr kumimoji="1" lang="en-US" altLang="ja-JP" smtClean="0"/>
            </a:br>
            <a:r>
              <a:rPr kumimoji="1" lang="en-US" altLang="ja-JP" smtClean="0"/>
              <a:t>y:</a:t>
            </a:r>
            <a:br>
              <a:rPr kumimoji="1" lang="en-US" altLang="ja-JP" smtClean="0"/>
            </a:br>
            <a:r>
              <a:rPr kumimoji="1" lang="en-US" altLang="ja-JP" smtClean="0"/>
              <a:t/>
            </a:r>
            <a:br>
              <a:rPr kumimoji="1" lang="en-US" altLang="ja-JP" smtClean="0"/>
            </a:br>
            <a:r>
              <a:rPr kumimoji="1" lang="en-US" altLang="ja-JP" smtClean="0"/>
              <a:t>p: </a:t>
            </a:r>
            <a:br>
              <a:rPr kumimoji="1" lang="en-US" altLang="ja-JP" smtClean="0"/>
            </a:br>
            <a:r>
              <a:rPr kumimoji="1" lang="en-US" altLang="ja-JP" smtClean="0"/>
              <a:t/>
            </a:r>
            <a:br>
              <a:rPr kumimoji="1" lang="en-US" altLang="ja-JP" smtClean="0"/>
            </a:br>
            <a:r>
              <a:rPr kumimoji="1" lang="ja-JP" altLang="en-US" smtClean="0"/>
              <a:t>⇒</a:t>
            </a:r>
            <a:r>
              <a:rPr lang="en-US" altLang="ja-JP" smtClean="0"/>
              <a:t/>
            </a:r>
            <a:br>
              <a:rPr lang="en-US" altLang="ja-JP" smtClean="0"/>
            </a:br>
            <a:endParaRPr lang="en-US" altLang="ja-JP" smtClean="0"/>
          </a:p>
          <a:p>
            <a:pPr lvl="1"/>
            <a:r>
              <a:rPr kumimoji="1" lang="en-US" altLang="ja-JP" smtClean="0"/>
              <a:t>e = s + pl – 1;          % y </a:t>
            </a:r>
            <a:r>
              <a:rPr kumimoji="1" lang="ja-JP" altLang="en-US" smtClean="0"/>
              <a:t>上、</a:t>
            </a:r>
            <a:r>
              <a:rPr kumimoji="1" lang="en-US" altLang="ja-JP" smtClean="0"/>
              <a:t>p </a:t>
            </a:r>
            <a:r>
              <a:rPr kumimoji="1" lang="ja-JP" altLang="en-US" smtClean="0"/>
              <a:t>の最後の点の位置</a:t>
            </a:r>
            <a:endParaRPr kumimoji="1" lang="en-US" altLang="ja-JP" smtClean="0"/>
          </a:p>
          <a:p>
            <a:pPr lvl="1"/>
            <a:r>
              <a:rPr lang="en-US" altLang="ja-JP" smtClean="0"/>
              <a:t>y(s:e) = y(s:e) + p;</a:t>
            </a:r>
            <a:br>
              <a:rPr lang="en-US" altLang="ja-JP" smtClean="0"/>
            </a:br>
            <a:endParaRPr kumimoji="1" lang="en-US" altLang="ja-JP" smtClean="0"/>
          </a:p>
          <a:p>
            <a:r>
              <a:rPr lang="en-US" altLang="ja-JP" smtClean="0"/>
              <a:t>p </a:t>
            </a:r>
            <a:r>
              <a:rPr lang="ja-JP" altLang="en-US" smtClean="0"/>
              <a:t>を重ねる位置が </a:t>
            </a:r>
            <a:r>
              <a:rPr lang="en-US" altLang="ja-JP" smtClean="0"/>
              <a:t>y </a:t>
            </a:r>
            <a:r>
              <a:rPr lang="ja-JP" altLang="en-US" smtClean="0"/>
              <a:t>の両端からはみ出さないように注意：　</a:t>
            </a:r>
            <a:endParaRPr lang="en-US" altLang="ja-JP" smtClean="0"/>
          </a:p>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62</a:t>
            </a:fld>
            <a:endParaRPr kumimoji="1" lang="ja-JP" altLang="en-US"/>
          </a:p>
        </p:txBody>
      </p:sp>
      <p:graphicFrame>
        <p:nvGraphicFramePr>
          <p:cNvPr id="5" name="コンテンツ プレースホルダ 4"/>
          <p:cNvGraphicFramePr>
            <a:graphicFrameLocks/>
          </p:cNvGraphicFramePr>
          <p:nvPr/>
        </p:nvGraphicFramePr>
        <p:xfrm>
          <a:off x="1403648" y="1772816"/>
          <a:ext cx="6840760" cy="457200"/>
        </p:xfrm>
        <a:graphic>
          <a:graphicData uri="http://schemas.openxmlformats.org/drawingml/2006/table">
            <a:tbl>
              <a:tblPr firstRow="1" bandRow="1">
                <a:tableStyleId>{5940675A-B579-460E-94D1-54222C63F5DA}</a:tableStyleId>
              </a:tblPr>
              <a:tblGrid>
                <a:gridCol w="1728192"/>
                <a:gridCol w="1656184"/>
                <a:gridCol w="3456384"/>
              </a:tblGrid>
              <a:tr h="432048">
                <a:tc>
                  <a:txBody>
                    <a:bodyPr/>
                    <a:lstStyle/>
                    <a:p>
                      <a:endParaRPr kumimoji="1" lang="ja-JP" altLang="en-US" sz="2400">
                        <a:latin typeface="Times New Roman" pitchFamily="18" charset="0"/>
                        <a:cs typeface="Times New Roman" pitchFamily="18" charset="0"/>
                      </a:endParaRPr>
                    </a:p>
                  </a:txBody>
                  <a:tcPr/>
                </a:tc>
                <a:tc>
                  <a:txBody>
                    <a:bodyPr/>
                    <a:lstStyle/>
                    <a:p>
                      <a:pPr algn="dist"/>
                      <a:r>
                        <a:rPr kumimoji="1" lang="en-US" altLang="ja-JP" sz="2400" smtClean="0">
                          <a:latin typeface="Times New Roman" pitchFamily="18" charset="0"/>
                          <a:cs typeface="Times New Roman" pitchFamily="18" charset="0"/>
                        </a:rPr>
                        <a:t>s</a:t>
                      </a:r>
                      <a:r>
                        <a:rPr kumimoji="1" lang="en-US" altLang="ja-JP" sz="2400" baseline="0" smtClean="0">
                          <a:latin typeface="Times New Roman" pitchFamily="18" charset="0"/>
                          <a:cs typeface="Times New Roman" pitchFamily="18" charset="0"/>
                        </a:rPr>
                        <a:t>  e</a:t>
                      </a:r>
                    </a:p>
                  </a:txBody>
                  <a:tcPr>
                    <a:solidFill>
                      <a:srgbClr val="FFDC64"/>
                    </a:solidFill>
                  </a:tcPr>
                </a:tc>
                <a:tc>
                  <a:txBody>
                    <a:bodyPr/>
                    <a:lstStyle/>
                    <a:p>
                      <a:r>
                        <a:rPr kumimoji="1" lang="en-US" altLang="ja-JP" sz="2400" smtClean="0">
                          <a:latin typeface="Times New Roman" pitchFamily="18" charset="0"/>
                          <a:cs typeface="Times New Roman" pitchFamily="18" charset="0"/>
                        </a:rPr>
                        <a:t>s+pl</a:t>
                      </a:r>
                      <a:endParaRPr kumimoji="1" lang="ja-JP" altLang="en-US" sz="2400">
                        <a:latin typeface="Times New Roman" pitchFamily="18" charset="0"/>
                        <a:cs typeface="Times New Roman" pitchFamily="18" charset="0"/>
                      </a:endParaRPr>
                    </a:p>
                  </a:txBody>
                  <a:tcPr/>
                </a:tc>
              </a:tr>
            </a:tbl>
          </a:graphicData>
        </a:graphic>
      </p:graphicFrame>
      <p:sp>
        <p:nvSpPr>
          <p:cNvPr id="6" name="正方形/長方形 5"/>
          <p:cNvSpPr/>
          <p:nvPr/>
        </p:nvSpPr>
        <p:spPr>
          <a:xfrm>
            <a:off x="3131840" y="2492896"/>
            <a:ext cx="1656184" cy="432048"/>
          </a:xfrm>
          <a:prstGeom prst="rect">
            <a:avLst/>
          </a:prstGeom>
          <a:solidFill>
            <a:schemeClr val="accent1">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ja-JP" smtClean="0">
                <a:solidFill>
                  <a:schemeClr val="tx1"/>
                </a:solidFill>
                <a:latin typeface="Times New Roman" pitchFamily="18" charset="0"/>
                <a:cs typeface="Times New Roman" pitchFamily="18" charset="0"/>
              </a:rPr>
              <a:t>1           pl</a:t>
            </a:r>
            <a:endParaRPr kumimoji="1" lang="ja-JP" altLang="en-US">
              <a:solidFill>
                <a:schemeClr val="tx1"/>
              </a:solidFill>
              <a:latin typeface="Times New Roman" pitchFamily="18" charset="0"/>
              <a:cs typeface="Times New Roman" pitchFamily="18" charset="0"/>
            </a:endParaRPr>
          </a:p>
        </p:txBody>
      </p:sp>
      <p:graphicFrame>
        <p:nvGraphicFramePr>
          <p:cNvPr id="8" name="コンテンツ プレースホルダ 4"/>
          <p:cNvGraphicFramePr>
            <a:graphicFrameLocks/>
          </p:cNvGraphicFramePr>
          <p:nvPr/>
        </p:nvGraphicFramePr>
        <p:xfrm>
          <a:off x="1403648" y="3212976"/>
          <a:ext cx="6840760" cy="457200"/>
        </p:xfrm>
        <a:graphic>
          <a:graphicData uri="http://schemas.openxmlformats.org/drawingml/2006/table">
            <a:tbl>
              <a:tblPr firstRow="1" bandRow="1">
                <a:tableStyleId>{5940675A-B579-460E-94D1-54222C63F5DA}</a:tableStyleId>
              </a:tblPr>
              <a:tblGrid>
                <a:gridCol w="1728192"/>
                <a:gridCol w="1656184"/>
                <a:gridCol w="3456384"/>
              </a:tblGrid>
              <a:tr h="432048">
                <a:tc>
                  <a:txBody>
                    <a:bodyPr/>
                    <a:lstStyle/>
                    <a:p>
                      <a:endParaRPr kumimoji="1" lang="ja-JP" altLang="en-US" sz="2400">
                        <a:latin typeface="Times New Roman" pitchFamily="18" charset="0"/>
                        <a:cs typeface="Times New Roman" pitchFamily="18" charset="0"/>
                      </a:endParaRPr>
                    </a:p>
                  </a:txBody>
                  <a:tcPr/>
                </a:tc>
                <a:tc>
                  <a:txBody>
                    <a:bodyPr/>
                    <a:lstStyle/>
                    <a:p>
                      <a:pPr algn="ctr"/>
                      <a:r>
                        <a:rPr kumimoji="1" lang="en-US" altLang="ja-JP" sz="2400" baseline="0" smtClean="0">
                          <a:latin typeface="Times New Roman" pitchFamily="18" charset="0"/>
                          <a:cs typeface="Times New Roman" pitchFamily="18" charset="0"/>
                        </a:rPr>
                        <a:t>y(s:e)+p</a:t>
                      </a:r>
                    </a:p>
                  </a:txBody>
                  <a:tcPr>
                    <a:solidFill>
                      <a:srgbClr val="FFDC64"/>
                    </a:solidFill>
                  </a:tcPr>
                </a:tc>
                <a:tc>
                  <a:txBody>
                    <a:bodyPr/>
                    <a:lstStyle/>
                    <a:p>
                      <a:endParaRPr kumimoji="1" lang="ja-JP" altLang="en-US" sz="2400">
                        <a:latin typeface="Times New Roman" pitchFamily="18" charset="0"/>
                        <a:cs typeface="Times New Roman" pitchFamily="18" charset="0"/>
                      </a:endParaRPr>
                    </a:p>
                  </a:txBody>
                  <a:tcPr/>
                </a:tc>
              </a:tr>
            </a:tbl>
          </a:graphicData>
        </a:graphic>
      </p:graphicFrame>
      <p:graphicFrame>
        <p:nvGraphicFramePr>
          <p:cNvPr id="27650" name="Object 2"/>
          <p:cNvGraphicFramePr>
            <a:graphicFrameLocks noChangeAspect="1"/>
          </p:cNvGraphicFramePr>
          <p:nvPr/>
        </p:nvGraphicFramePr>
        <p:xfrm>
          <a:off x="2699792" y="5877272"/>
          <a:ext cx="2190750" cy="500063"/>
        </p:xfrm>
        <a:graphic>
          <a:graphicData uri="http://schemas.openxmlformats.org/presentationml/2006/ole">
            <mc:AlternateContent xmlns:mc="http://schemas.openxmlformats.org/markup-compatibility/2006">
              <mc:Choice xmlns:v="urn:schemas-microsoft-com:vml" Requires="v">
                <p:oleObj spid="_x0000_s27655" name="数式" r:id="rId3" imgW="1015920" imgH="203040" progId="Equation.3">
                  <p:embed/>
                </p:oleObj>
              </mc:Choice>
              <mc:Fallback>
                <p:oleObj name="数式" r:id="rId3" imgW="1015920" imgH="203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5877272"/>
                        <a:ext cx="2190750" cy="500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mtClean="0"/>
              <a:t>キャンバス方式：　繰り返し文による実現</a:t>
            </a:r>
            <a:endParaRPr kumimoji="1" lang="ja-JP" altLang="en-US"/>
          </a:p>
        </p:txBody>
      </p:sp>
      <p:sp>
        <p:nvSpPr>
          <p:cNvPr id="3" name="コンテンツ プレースホルダ 2"/>
          <p:cNvSpPr>
            <a:spLocks noGrp="1"/>
          </p:cNvSpPr>
          <p:nvPr>
            <p:ph idx="1"/>
          </p:nvPr>
        </p:nvSpPr>
        <p:spPr>
          <a:xfrm>
            <a:off x="457200" y="1196752"/>
            <a:ext cx="8229600" cy="5661248"/>
          </a:xfrm>
        </p:spPr>
        <p:txBody>
          <a:bodyPr>
            <a:normAutofit fontScale="92500" lnSpcReduction="20000"/>
          </a:bodyPr>
          <a:lstStyle/>
          <a:p>
            <a:r>
              <a:rPr lang="en-US" altLang="ja-JP" smtClean="0"/>
              <a:t>for </a:t>
            </a:r>
            <a:r>
              <a:rPr lang="ja-JP" altLang="en-US" smtClean="0"/>
              <a:t>文を使う</a:t>
            </a:r>
            <a:endParaRPr lang="en-US" altLang="ja-JP" smtClean="0"/>
          </a:p>
          <a:p>
            <a:pPr lvl="1"/>
            <a:r>
              <a:rPr kumimoji="1" lang="en-US" altLang="ja-JP" smtClean="0"/>
              <a:t>for  k=1:pl;</a:t>
            </a:r>
          </a:p>
          <a:p>
            <a:pPr lvl="1"/>
            <a:r>
              <a:rPr lang="en-US" altLang="ja-JP" smtClean="0"/>
              <a:t>      y(s+k-1) = y(s+k-1) + p(k);</a:t>
            </a:r>
            <a:endParaRPr kumimoji="1" lang="en-US" altLang="ja-JP" smtClean="0"/>
          </a:p>
          <a:p>
            <a:pPr lvl="1"/>
            <a:r>
              <a:rPr lang="en-US" altLang="ja-JP" smtClean="0"/>
              <a:t>end;</a:t>
            </a:r>
          </a:p>
          <a:p>
            <a:r>
              <a:rPr lang="ja-JP" altLang="en-US" smtClean="0"/>
              <a:t>添え字を１つずらして：</a:t>
            </a:r>
            <a:endParaRPr lang="en-US" altLang="ja-JP" smtClean="0"/>
          </a:p>
          <a:p>
            <a:pPr lvl="1"/>
            <a:r>
              <a:rPr lang="en-US" altLang="ja-JP" smtClean="0"/>
              <a:t>for  k=0:(pl-1);</a:t>
            </a:r>
          </a:p>
          <a:p>
            <a:pPr lvl="1"/>
            <a:r>
              <a:rPr lang="en-US" altLang="ja-JP" smtClean="0"/>
              <a:t>      y(s+k) = y(s+k) + p(k+1);</a:t>
            </a:r>
          </a:p>
          <a:p>
            <a:pPr lvl="1"/>
            <a:r>
              <a:rPr lang="en-US" altLang="ja-JP" smtClean="0"/>
              <a:t>end;</a:t>
            </a:r>
          </a:p>
          <a:p>
            <a:pPr lvl="1"/>
            <a:endParaRPr kumimoji="1" lang="en-US" altLang="ja-JP" smtClean="0"/>
          </a:p>
          <a:p>
            <a:r>
              <a:rPr lang="en-US" altLang="ja-JP" smtClean="0"/>
              <a:t>while </a:t>
            </a:r>
            <a:r>
              <a:rPr lang="ja-JP" altLang="en-US" smtClean="0"/>
              <a:t>文を使う</a:t>
            </a:r>
            <a:endParaRPr lang="en-US" altLang="ja-JP" smtClean="0"/>
          </a:p>
          <a:p>
            <a:pPr lvl="1"/>
            <a:r>
              <a:rPr kumimoji="1" lang="en-US" altLang="ja-JP" smtClean="0"/>
              <a:t>ss = s; k = 1;</a:t>
            </a:r>
          </a:p>
          <a:p>
            <a:pPr lvl="1"/>
            <a:r>
              <a:rPr lang="en-US" altLang="ja-JP" smtClean="0"/>
              <a:t>while (k &lt;= pl);</a:t>
            </a:r>
          </a:p>
          <a:p>
            <a:pPr lvl="1"/>
            <a:r>
              <a:rPr lang="en-US" altLang="ja-JP" smtClean="0"/>
              <a:t>     y(ss) = y(ss) + p(k); ss = ss+1; k = k + 1;</a:t>
            </a:r>
          </a:p>
          <a:p>
            <a:pPr lvl="1"/>
            <a:r>
              <a:rPr kumimoji="1" lang="en-US" altLang="ja-JP" smtClean="0"/>
              <a:t>end;</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63</a:t>
            </a:fld>
            <a:endParaRPr kumimoji="1" lang="ja-JP" alt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キャンバス方式：　関数化</a:t>
            </a:r>
            <a:endParaRPr kumimoji="1" lang="ja-JP" altLang="en-US"/>
          </a:p>
        </p:txBody>
      </p:sp>
      <p:sp>
        <p:nvSpPr>
          <p:cNvPr id="3" name="コンテンツ プレースホルダ 2"/>
          <p:cNvSpPr>
            <a:spLocks noGrp="1"/>
          </p:cNvSpPr>
          <p:nvPr>
            <p:ph idx="1"/>
          </p:nvPr>
        </p:nvSpPr>
        <p:spPr>
          <a:xfrm>
            <a:off x="457200" y="1268760"/>
            <a:ext cx="8229600" cy="5112568"/>
          </a:xfrm>
        </p:spPr>
        <p:txBody>
          <a:bodyPr>
            <a:normAutofit/>
          </a:bodyPr>
          <a:lstStyle/>
          <a:p>
            <a:r>
              <a:rPr kumimoji="1" lang="ja-JP" altLang="en-US" smtClean="0"/>
              <a:t>頻繁に使う処理なので、キャンバスへの書き込みを関数として定義しておくと使用に便利。</a:t>
            </a:r>
            <a:endParaRPr lang="en-US" altLang="ja-JP" smtClean="0"/>
          </a:p>
          <a:p>
            <a:r>
              <a:rPr lang="ja-JP" altLang="en-US" smtClean="0"/>
              <a:t>簡単な実現例については次スライド参照。</a:t>
            </a:r>
            <a:endParaRPr lang="en-US" altLang="ja-JP" smtClean="0"/>
          </a:p>
          <a:p>
            <a:endParaRPr lang="ja-JP" altLang="en-US" smtClean="0"/>
          </a:p>
          <a:p>
            <a:r>
              <a:rPr kumimoji="1" lang="ja-JP" altLang="en-US" smtClean="0"/>
              <a:t>ただし、この場合、</a:t>
            </a:r>
            <a:endParaRPr kumimoji="1" lang="en-US" altLang="ja-JP" smtClean="0"/>
          </a:p>
          <a:p>
            <a:pPr lvl="1"/>
            <a:r>
              <a:rPr kumimoji="1" lang="en-US" altLang="ja-JP" smtClean="0"/>
              <a:t>y = canvas(y, s, p);</a:t>
            </a:r>
          </a:p>
          <a:p>
            <a:pPr>
              <a:buNone/>
            </a:pPr>
            <a:r>
              <a:rPr lang="en-US" altLang="ja-JP" smtClean="0"/>
              <a:t>    </a:t>
            </a:r>
            <a:r>
              <a:rPr lang="ja-JP" altLang="en-US" smtClean="0"/>
              <a:t>とすると、引数として渡す時点で</a:t>
            </a:r>
            <a:r>
              <a:rPr kumimoji="1" lang="ja-JP" altLang="en-US" smtClean="0"/>
              <a:t>キャンバス配列 </a:t>
            </a:r>
            <a:r>
              <a:rPr kumimoji="1" lang="en-US" altLang="ja-JP" smtClean="0"/>
              <a:t>y </a:t>
            </a:r>
            <a:r>
              <a:rPr kumimoji="1" lang="ja-JP" altLang="en-US" smtClean="0"/>
              <a:t>全体がコピーされてしまうので、実行効率（やメモリの使用効率）の点では問題がある。</a:t>
            </a:r>
            <a:endParaRPr lang="en-US" altLang="ja-JP" smtClean="0"/>
          </a:p>
          <a:p>
            <a:r>
              <a:rPr kumimoji="1" lang="ja-JP" altLang="en-US" smtClean="0"/>
              <a:t>コピーが生じない実現方法もあるが、省略。</a:t>
            </a:r>
            <a:endParaRPr kumimoji="1"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64</a:t>
            </a:fld>
            <a:endParaRPr kumimoji="1" lang="ja-JP" alt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mtClean="0"/>
              <a:t>「キャンバス関数」の実現例</a:t>
            </a:r>
            <a:endParaRPr kumimoji="1" lang="ja-JP" altLang="en-US"/>
          </a:p>
        </p:txBody>
      </p:sp>
      <p:sp>
        <p:nvSpPr>
          <p:cNvPr id="3" name="コンテンツ プレースホルダ 2"/>
          <p:cNvSpPr>
            <a:spLocks noGrp="1"/>
          </p:cNvSpPr>
          <p:nvPr>
            <p:ph idx="1"/>
          </p:nvPr>
        </p:nvSpPr>
        <p:spPr>
          <a:xfrm>
            <a:off x="457200" y="1268760"/>
            <a:ext cx="8229600" cy="5328592"/>
          </a:xfrm>
        </p:spPr>
        <p:txBody>
          <a:bodyPr>
            <a:normAutofit fontScale="85000" lnSpcReduction="20000"/>
          </a:bodyPr>
          <a:lstStyle/>
          <a:p>
            <a:pPr lvl="1"/>
            <a:r>
              <a:rPr lang="en-US" altLang="ja-JP" smtClean="0"/>
              <a:t>%</a:t>
            </a:r>
          </a:p>
          <a:p>
            <a:pPr lvl="1"/>
            <a:r>
              <a:rPr lang="en-US" altLang="ja-JP" smtClean="0"/>
              <a:t>% canvas(y, s, p [, pl])</a:t>
            </a:r>
          </a:p>
          <a:p>
            <a:pPr lvl="1"/>
            <a:r>
              <a:rPr lang="en-US" altLang="ja-JP" smtClean="0"/>
              <a:t>%  .... </a:t>
            </a:r>
            <a:r>
              <a:rPr lang="ja-JP" altLang="en-US" smtClean="0"/>
              <a:t>ここに使い方の説明を書く</a:t>
            </a:r>
            <a:endParaRPr lang="en-US" altLang="ja-JP" smtClean="0"/>
          </a:p>
          <a:p>
            <a:pPr lvl="1"/>
            <a:r>
              <a:rPr lang="en-US" altLang="ja-JP" smtClean="0"/>
              <a:t>%</a:t>
            </a:r>
          </a:p>
          <a:p>
            <a:pPr lvl="1"/>
            <a:r>
              <a:rPr lang="ja-JP" altLang="en-US" smtClean="0"/>
              <a:t> </a:t>
            </a:r>
          </a:p>
          <a:p>
            <a:pPr lvl="1"/>
            <a:r>
              <a:rPr lang="es-ES" altLang="ja-JP" smtClean="0"/>
              <a:t>function y = canvas(y, s, p, pl)</a:t>
            </a:r>
          </a:p>
          <a:p>
            <a:pPr lvl="1"/>
            <a:r>
              <a:rPr lang="en-US" altLang="ja-JP" smtClean="0"/>
              <a:t>if (nargin &lt; 4)</a:t>
            </a:r>
            <a:r>
              <a:rPr lang="ja-JP" altLang="en-US" smtClean="0"/>
              <a:t> 　　　</a:t>
            </a:r>
            <a:r>
              <a:rPr lang="en-US" altLang="ja-JP" smtClean="0"/>
              <a:t>% p </a:t>
            </a:r>
            <a:r>
              <a:rPr lang="ja-JP" altLang="en-US" smtClean="0"/>
              <a:t>から取り出す長さを省略した場合</a:t>
            </a:r>
            <a:endParaRPr lang="en-US" altLang="ja-JP" smtClean="0"/>
          </a:p>
          <a:p>
            <a:pPr lvl="1"/>
            <a:r>
              <a:rPr lang="en-US" altLang="ja-JP" smtClean="0"/>
              <a:t>    pl = length(p);</a:t>
            </a:r>
            <a:r>
              <a:rPr lang="ja-JP" altLang="en-US" smtClean="0"/>
              <a:t>　　</a:t>
            </a:r>
            <a:r>
              <a:rPr lang="en-US" altLang="ja-JP" smtClean="0"/>
              <a:t>% p </a:t>
            </a:r>
            <a:r>
              <a:rPr lang="ja-JP" altLang="en-US" smtClean="0"/>
              <a:t>自身の長さをとる</a:t>
            </a:r>
            <a:endParaRPr lang="en-US" altLang="ja-JP" smtClean="0"/>
          </a:p>
          <a:p>
            <a:pPr lvl="1"/>
            <a:r>
              <a:rPr lang="en-US" altLang="ja-JP" smtClean="0"/>
              <a:t>end;</a:t>
            </a:r>
          </a:p>
          <a:p>
            <a:pPr lvl="1"/>
            <a:r>
              <a:rPr lang="en-US" altLang="ja-JP" smtClean="0"/>
              <a:t>e = s + pl - 1;</a:t>
            </a:r>
          </a:p>
          <a:p>
            <a:pPr lvl="1"/>
            <a:r>
              <a:rPr lang="en-US" altLang="ja-JP" smtClean="0"/>
              <a:t>if ((s &lt;= 0) || (e &gt; length(y)))</a:t>
            </a:r>
            <a:r>
              <a:rPr lang="ja-JP" altLang="en-US" smtClean="0"/>
              <a:t>　　</a:t>
            </a:r>
            <a:r>
              <a:rPr lang="en-US" altLang="ja-JP" smtClean="0"/>
              <a:t>% </a:t>
            </a:r>
            <a:r>
              <a:rPr lang="ja-JP" altLang="en-US" smtClean="0"/>
              <a:t>レンジチェック</a:t>
            </a:r>
            <a:endParaRPr lang="en-US" altLang="ja-JP" smtClean="0"/>
          </a:p>
          <a:p>
            <a:pPr lvl="1"/>
            <a:r>
              <a:rPr lang="en-US" altLang="ja-JP" smtClean="0"/>
              <a:t>    error(‘y </a:t>
            </a:r>
            <a:r>
              <a:rPr lang="ja-JP" altLang="en-US" smtClean="0"/>
              <a:t>の範囲外への代入</a:t>
            </a:r>
            <a:r>
              <a:rPr lang="en-US" altLang="ja-JP" smtClean="0"/>
              <a:t>: [%d %d]', s, s+pl-1);</a:t>
            </a:r>
          </a:p>
          <a:p>
            <a:pPr lvl="1"/>
            <a:r>
              <a:rPr lang="en-US" altLang="ja-JP" smtClean="0"/>
              <a:t>end;</a:t>
            </a:r>
          </a:p>
          <a:p>
            <a:pPr lvl="1"/>
            <a:r>
              <a:rPr lang="en-US" altLang="ja-JP" smtClean="0"/>
              <a:t>y(s:e) = y(s:e) + p(1:pl);</a:t>
            </a:r>
          </a:p>
          <a:p>
            <a:pPr lvl="1"/>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65</a:t>
            </a:fld>
            <a:endParaRPr kumimoji="1" lang="ja-JP" alt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66</a:t>
            </a:fld>
            <a:endParaRPr kumimoji="1" lang="ja-JP" alt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波形エンベロープの整形</a:t>
            </a:r>
            <a:endParaRPr kumimoji="1" lang="ja-JP" altLang="en-US"/>
          </a:p>
        </p:txBody>
      </p:sp>
      <p:sp>
        <p:nvSpPr>
          <p:cNvPr id="3" name="コンテンツ プレースホルダ 2"/>
          <p:cNvSpPr>
            <a:spLocks noGrp="1"/>
          </p:cNvSpPr>
          <p:nvPr>
            <p:ph idx="1"/>
          </p:nvPr>
        </p:nvSpPr>
        <p:spPr>
          <a:xfrm>
            <a:off x="457200" y="1268760"/>
            <a:ext cx="8229600" cy="5400600"/>
          </a:xfrm>
        </p:spPr>
        <p:txBody>
          <a:bodyPr/>
          <a:lstStyle/>
          <a:p>
            <a:r>
              <a:rPr kumimoji="1" lang="ja-JP" altLang="en-US" smtClean="0"/>
              <a:t>関数同士の和：</a:t>
            </a:r>
            <a:r>
              <a:rPr kumimoji="1" lang="en-US" altLang="ja-JP" smtClean="0"/>
              <a:t/>
            </a:r>
            <a:br>
              <a:rPr kumimoji="1" lang="en-US" altLang="ja-JP" smtClean="0"/>
            </a:br>
            <a:r>
              <a:rPr kumimoji="1" lang="ja-JP" altLang="en-US" smtClean="0"/>
              <a:t>２つの関数の重ね合わせに対応</a:t>
            </a:r>
            <a:endParaRPr kumimoji="1" lang="en-US" altLang="ja-JP" smtClean="0"/>
          </a:p>
          <a:p>
            <a:endParaRPr kumimoji="1" lang="en-US" altLang="ja-JP" smtClean="0"/>
          </a:p>
          <a:p>
            <a:r>
              <a:rPr lang="ja-JP" altLang="en-US" smtClean="0"/>
              <a:t>関数同士の積：</a:t>
            </a:r>
            <a:endParaRPr lang="en-US" altLang="ja-JP" smtClean="0"/>
          </a:p>
          <a:p>
            <a:pPr lvl="1"/>
            <a:r>
              <a:rPr lang="ja-JP" altLang="en-US" smtClean="0"/>
              <a:t>以下では                として考える。</a:t>
            </a:r>
            <a:endParaRPr lang="en-US" altLang="ja-JP" smtClean="0"/>
          </a:p>
          <a:p>
            <a:pPr lvl="1"/>
            <a:r>
              <a:rPr lang="en-US" altLang="ja-JP" i="1" smtClean="0"/>
              <a:t>h</a:t>
            </a:r>
            <a:r>
              <a:rPr lang="en-US" altLang="ja-JP" smtClean="0"/>
              <a:t>(</a:t>
            </a:r>
            <a:r>
              <a:rPr lang="en-US" altLang="ja-JP" i="1" smtClean="0"/>
              <a:t>t</a:t>
            </a:r>
            <a:r>
              <a:rPr lang="en-US" altLang="ja-JP" smtClean="0"/>
              <a:t>) </a:t>
            </a:r>
            <a:r>
              <a:rPr lang="ja-JP" altLang="en-US" smtClean="0"/>
              <a:t>の取る値は </a:t>
            </a:r>
            <a:r>
              <a:rPr lang="en-US" altLang="ja-JP" i="1" smtClean="0"/>
              <a:t>g</a:t>
            </a:r>
            <a:r>
              <a:rPr lang="en-US" altLang="ja-JP" smtClean="0"/>
              <a:t>(</a:t>
            </a:r>
            <a:r>
              <a:rPr lang="en-US" altLang="ja-JP" i="1" smtClean="0"/>
              <a:t>t</a:t>
            </a:r>
            <a:r>
              <a:rPr lang="en-US" altLang="ja-JP" smtClean="0"/>
              <a:t>) </a:t>
            </a:r>
            <a:r>
              <a:rPr lang="ja-JP" altLang="en-US" smtClean="0"/>
              <a:t>によって制約される：</a:t>
            </a:r>
            <a:r>
              <a:rPr lang="en-US" altLang="ja-JP" smtClean="0"/>
              <a:t/>
            </a:r>
            <a:br>
              <a:rPr lang="en-US" altLang="ja-JP" smtClean="0"/>
            </a:br>
            <a:endParaRPr lang="en-US" altLang="ja-JP" smtClean="0"/>
          </a:p>
          <a:p>
            <a:pPr lvl="1"/>
            <a:r>
              <a:rPr lang="ja-JP" altLang="en-US" smtClean="0"/>
              <a:t>特に </a:t>
            </a:r>
            <a:r>
              <a:rPr lang="en-US" altLang="ja-JP" i="1" smtClean="0"/>
              <a:t>f </a:t>
            </a:r>
            <a:r>
              <a:rPr lang="en-US" altLang="ja-JP" smtClean="0"/>
              <a:t>(</a:t>
            </a:r>
            <a:r>
              <a:rPr lang="en-US" altLang="ja-JP" i="1" smtClean="0"/>
              <a:t>t</a:t>
            </a:r>
            <a:r>
              <a:rPr lang="en-US" altLang="ja-JP" smtClean="0"/>
              <a:t>) </a:t>
            </a:r>
            <a:r>
              <a:rPr lang="ja-JP" altLang="en-US" smtClean="0"/>
              <a:t>は急速に変化し、</a:t>
            </a:r>
            <a:r>
              <a:rPr lang="en-US" altLang="ja-JP" i="1" smtClean="0"/>
              <a:t>g</a:t>
            </a:r>
            <a:r>
              <a:rPr lang="en-US" altLang="ja-JP" smtClean="0"/>
              <a:t>(</a:t>
            </a:r>
            <a:r>
              <a:rPr lang="en-US" altLang="ja-JP" i="1" smtClean="0"/>
              <a:t>t</a:t>
            </a:r>
            <a:r>
              <a:rPr lang="en-US" altLang="ja-JP" smtClean="0"/>
              <a:t>) </a:t>
            </a:r>
            <a:r>
              <a:rPr lang="ja-JP" altLang="en-US" smtClean="0"/>
              <a:t>は緩やかに変化する関数なら、</a:t>
            </a:r>
            <a:r>
              <a:rPr lang="en-US" altLang="ja-JP" i="1" smtClean="0"/>
              <a:t>h</a:t>
            </a:r>
            <a:r>
              <a:rPr lang="en-US" altLang="ja-JP" smtClean="0"/>
              <a:t>(</a:t>
            </a:r>
            <a:r>
              <a:rPr lang="en-US" altLang="ja-JP" i="1" smtClean="0"/>
              <a:t>t</a:t>
            </a:r>
            <a:r>
              <a:rPr lang="en-US" altLang="ja-JP" smtClean="0"/>
              <a:t>) </a:t>
            </a:r>
            <a:r>
              <a:rPr lang="ja-JP" altLang="en-US" smtClean="0"/>
              <a:t>の概形は </a:t>
            </a:r>
            <a:r>
              <a:rPr lang="en-US" altLang="ja-JP" i="1" smtClean="0"/>
              <a:t>g</a:t>
            </a:r>
            <a:r>
              <a:rPr lang="en-US" altLang="ja-JP" smtClean="0"/>
              <a:t>(</a:t>
            </a:r>
            <a:r>
              <a:rPr lang="en-US" altLang="ja-JP" i="1" smtClean="0"/>
              <a:t>t</a:t>
            </a:r>
            <a:r>
              <a:rPr lang="en-US" altLang="ja-JP" smtClean="0"/>
              <a:t>) </a:t>
            </a:r>
            <a:r>
              <a:rPr lang="ja-JP" altLang="en-US" smtClean="0"/>
              <a:t>の値と相似になり、その中で </a:t>
            </a:r>
            <a:r>
              <a:rPr lang="en-US" altLang="ja-JP" i="1" smtClean="0"/>
              <a:t>f </a:t>
            </a:r>
            <a:r>
              <a:rPr lang="en-US" altLang="ja-JP" smtClean="0"/>
              <a:t>(</a:t>
            </a:r>
            <a:r>
              <a:rPr lang="en-US" altLang="ja-JP" i="1" smtClean="0"/>
              <a:t>t</a:t>
            </a:r>
            <a:r>
              <a:rPr lang="en-US" altLang="ja-JP" smtClean="0"/>
              <a:t>) </a:t>
            </a:r>
            <a:r>
              <a:rPr lang="ja-JP" altLang="en-US" smtClean="0"/>
              <a:t>にしたがって振動する。</a:t>
            </a:r>
            <a:endParaRPr lang="en-US" altLang="ja-JP" smtClean="0"/>
          </a:p>
          <a:p>
            <a:pPr lvl="1"/>
            <a:r>
              <a:rPr lang="en-US" altLang="ja-JP" i="1" smtClean="0"/>
              <a:t>          </a:t>
            </a:r>
            <a:r>
              <a:rPr lang="ja-JP" altLang="en-US" i="1" smtClean="0"/>
              <a:t>　</a:t>
            </a:r>
            <a:r>
              <a:rPr lang="ja-JP" altLang="en-US" smtClean="0"/>
              <a:t>のとき</a:t>
            </a:r>
            <a:r>
              <a:rPr lang="en-US" altLang="ja-JP" i="1" smtClean="0"/>
              <a:t>f </a:t>
            </a:r>
            <a:r>
              <a:rPr lang="en-US" altLang="ja-JP" smtClean="0"/>
              <a:t>(</a:t>
            </a:r>
            <a:r>
              <a:rPr lang="en-US" altLang="ja-JP" i="1" smtClean="0"/>
              <a:t>t</a:t>
            </a:r>
            <a:r>
              <a:rPr lang="en-US" altLang="ja-JP" smtClean="0"/>
              <a:t>) </a:t>
            </a:r>
            <a:r>
              <a:rPr lang="ja-JP" altLang="en-US" smtClean="0"/>
              <a:t>の正負は反転する。</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67</a:t>
            </a:fld>
            <a:endParaRPr kumimoji="1" lang="ja-JP" altLang="en-US"/>
          </a:p>
        </p:txBody>
      </p:sp>
      <p:graphicFrame>
        <p:nvGraphicFramePr>
          <p:cNvPr id="33794" name="Object 2"/>
          <p:cNvGraphicFramePr>
            <a:graphicFrameLocks noChangeAspect="1"/>
          </p:cNvGraphicFramePr>
          <p:nvPr/>
        </p:nvGraphicFramePr>
        <p:xfrm>
          <a:off x="3491880" y="1268760"/>
          <a:ext cx="2156892" cy="458140"/>
        </p:xfrm>
        <a:graphic>
          <a:graphicData uri="http://schemas.openxmlformats.org/presentationml/2006/ole">
            <mc:AlternateContent xmlns:mc="http://schemas.openxmlformats.org/markup-compatibility/2006">
              <mc:Choice xmlns:v="urn:schemas-microsoft-com:vml" Requires="v">
                <p:oleObj spid="_x0000_s33819" name="数式" r:id="rId3" imgW="1091880" imgH="203040" progId="Equation.3">
                  <p:embed/>
                </p:oleObj>
              </mc:Choice>
              <mc:Fallback>
                <p:oleObj name="数式" r:id="rId3" imgW="1091880" imgH="203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1268760"/>
                        <a:ext cx="2156892" cy="4581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5" name="Object 3"/>
          <p:cNvGraphicFramePr>
            <a:graphicFrameLocks noChangeAspect="1"/>
          </p:cNvGraphicFramePr>
          <p:nvPr/>
        </p:nvGraphicFramePr>
        <p:xfrm>
          <a:off x="3563888" y="2780928"/>
          <a:ext cx="1879600" cy="458787"/>
        </p:xfrm>
        <a:graphic>
          <a:graphicData uri="http://schemas.openxmlformats.org/presentationml/2006/ole">
            <mc:AlternateContent xmlns:mc="http://schemas.openxmlformats.org/markup-compatibility/2006">
              <mc:Choice xmlns:v="urn:schemas-microsoft-com:vml" Requires="v">
                <p:oleObj spid="_x0000_s33820" name="数式" r:id="rId5" imgW="952200" imgH="203040" progId="Equation.3">
                  <p:embed/>
                </p:oleObj>
              </mc:Choice>
              <mc:Fallback>
                <p:oleObj name="数式" r:id="rId5" imgW="952200" imgH="203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888" y="2780928"/>
                        <a:ext cx="1879600" cy="45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6" name="Object 4"/>
          <p:cNvGraphicFramePr>
            <a:graphicFrameLocks noChangeAspect="1"/>
          </p:cNvGraphicFramePr>
          <p:nvPr/>
        </p:nvGraphicFramePr>
        <p:xfrm>
          <a:off x="2843808" y="3284984"/>
          <a:ext cx="1154112" cy="459160"/>
        </p:xfrm>
        <a:graphic>
          <a:graphicData uri="http://schemas.openxmlformats.org/presentationml/2006/ole">
            <mc:AlternateContent xmlns:mc="http://schemas.openxmlformats.org/markup-compatibility/2006">
              <mc:Choice xmlns:v="urn:schemas-microsoft-com:vml" Requires="v">
                <p:oleObj spid="_x0000_s33821" name="数式" r:id="rId7" imgW="583920" imgH="203040" progId="Equation.3">
                  <p:embed/>
                </p:oleObj>
              </mc:Choice>
              <mc:Fallback>
                <p:oleObj name="数式" r:id="rId7" imgW="583920" imgH="2030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43808" y="3284984"/>
                        <a:ext cx="1154112" cy="4591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7" name="Object 5"/>
          <p:cNvGraphicFramePr>
            <a:graphicFrameLocks noChangeAspect="1"/>
          </p:cNvGraphicFramePr>
          <p:nvPr/>
        </p:nvGraphicFramePr>
        <p:xfrm>
          <a:off x="2555776" y="4221088"/>
          <a:ext cx="1630362" cy="458787"/>
        </p:xfrm>
        <a:graphic>
          <a:graphicData uri="http://schemas.openxmlformats.org/presentationml/2006/ole">
            <mc:AlternateContent xmlns:mc="http://schemas.openxmlformats.org/markup-compatibility/2006">
              <mc:Choice xmlns:v="urn:schemas-microsoft-com:vml" Requires="v">
                <p:oleObj spid="_x0000_s33822" name="数式" r:id="rId9" imgW="825480" imgH="203040" progId="Equation.3">
                  <p:embed/>
                </p:oleObj>
              </mc:Choice>
              <mc:Fallback>
                <p:oleObj name="数式" r:id="rId9" imgW="825480" imgH="2030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55776" y="4221088"/>
                        <a:ext cx="1630362" cy="45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8" name="Object 6"/>
          <p:cNvGraphicFramePr>
            <a:graphicFrameLocks noChangeAspect="1"/>
          </p:cNvGraphicFramePr>
          <p:nvPr/>
        </p:nvGraphicFramePr>
        <p:xfrm>
          <a:off x="1259632" y="6093296"/>
          <a:ext cx="1028700" cy="460375"/>
        </p:xfrm>
        <a:graphic>
          <a:graphicData uri="http://schemas.openxmlformats.org/presentationml/2006/ole">
            <mc:AlternateContent xmlns:mc="http://schemas.openxmlformats.org/markup-compatibility/2006">
              <mc:Choice xmlns:v="urn:schemas-microsoft-com:vml" Requires="v">
                <p:oleObj spid="_x0000_s33823" name="数式" r:id="rId11" imgW="520560" imgH="203040" progId="Equation.3">
                  <p:embed/>
                </p:oleObj>
              </mc:Choice>
              <mc:Fallback>
                <p:oleObj name="数式" r:id="rId11" imgW="520560" imgH="2030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59632" y="6093296"/>
                        <a:ext cx="1028700" cy="460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波形エンベロープの整形（２）</a:t>
            </a:r>
            <a:endParaRPr kumimoji="1" lang="ja-JP" altLang="en-US"/>
          </a:p>
        </p:txBody>
      </p:sp>
      <p:sp>
        <p:nvSpPr>
          <p:cNvPr id="3" name="コンテンツ プレースホルダ 2"/>
          <p:cNvSpPr>
            <a:spLocks noGrp="1"/>
          </p:cNvSpPr>
          <p:nvPr>
            <p:ph idx="1"/>
          </p:nvPr>
        </p:nvSpPr>
        <p:spPr>
          <a:xfrm>
            <a:off x="457200" y="1052736"/>
            <a:ext cx="8229600" cy="5544616"/>
          </a:xfrm>
        </p:spPr>
        <p:txBody>
          <a:bodyPr>
            <a:normAutofit lnSpcReduction="10000"/>
          </a:bodyPr>
          <a:lstStyle/>
          <a:p>
            <a:r>
              <a:rPr kumimoji="1" lang="ja-JP" altLang="en-US" smtClean="0"/>
              <a:t>例：</a:t>
            </a:r>
            <a:r>
              <a:rPr kumimoji="1" lang="en-US" altLang="ja-JP" smtClean="0"/>
              <a:t/>
            </a:r>
            <a:br>
              <a:rPr kumimoji="1" lang="en-US" altLang="ja-JP" smtClean="0"/>
            </a:br>
            <a:r>
              <a:rPr kumimoji="1" lang="en-US" altLang="ja-JP" smtClean="0"/>
              <a:t/>
            </a:r>
            <a:br>
              <a:rPr kumimoji="1" lang="en-US" altLang="ja-JP" smtClean="0"/>
            </a:br>
            <a:r>
              <a:rPr kumimoji="1" lang="en-US" altLang="ja-JP" smtClean="0"/>
              <a:t/>
            </a:r>
            <a:br>
              <a:rPr kumimoji="1" lang="en-US" altLang="ja-JP" smtClean="0"/>
            </a:br>
            <a:r>
              <a:rPr kumimoji="1" lang="en-US" altLang="ja-JP" smtClean="0"/>
              <a:t/>
            </a:r>
            <a:br>
              <a:rPr kumimoji="1" lang="en-US" altLang="ja-JP" smtClean="0"/>
            </a:br>
            <a:r>
              <a:rPr kumimoji="1" lang="en-US" altLang="ja-JP" smtClean="0"/>
              <a:t/>
            </a:r>
            <a:br>
              <a:rPr kumimoji="1" lang="en-US" altLang="ja-JP" smtClean="0"/>
            </a:br>
            <a:r>
              <a:rPr kumimoji="1" lang="en-US" altLang="ja-JP" smtClean="0"/>
              <a:t/>
            </a:r>
            <a:br>
              <a:rPr kumimoji="1" lang="en-US" altLang="ja-JP" smtClean="0"/>
            </a:br>
            <a:r>
              <a:rPr kumimoji="1" lang="ja-JP" altLang="en-US" smtClean="0"/>
              <a:t>　　　</a:t>
            </a:r>
            <a:r>
              <a:rPr kumimoji="1" lang="en-US" altLang="ja-JP" i="1" smtClean="0"/>
              <a:t>y</a:t>
            </a:r>
            <a:r>
              <a:rPr kumimoji="1" lang="en-US" altLang="ja-JP" smtClean="0"/>
              <a:t>=</a:t>
            </a:r>
            <a:r>
              <a:rPr kumimoji="1" lang="en-US" altLang="ja-JP" i="1" smtClean="0"/>
              <a:t>f </a:t>
            </a:r>
            <a:r>
              <a:rPr kumimoji="1" lang="en-US" altLang="ja-JP" smtClean="0"/>
              <a:t>(</a:t>
            </a:r>
            <a:r>
              <a:rPr kumimoji="1" lang="en-US" altLang="ja-JP" i="1" smtClean="0"/>
              <a:t>t</a:t>
            </a:r>
            <a:r>
              <a:rPr kumimoji="1" lang="en-US" altLang="ja-JP" smtClean="0"/>
              <a:t>)                    </a:t>
            </a:r>
            <a:r>
              <a:rPr kumimoji="1" lang="en-US" altLang="ja-JP" i="1" smtClean="0"/>
              <a:t>y</a:t>
            </a:r>
            <a:r>
              <a:rPr kumimoji="1" lang="en-US" altLang="ja-JP" smtClean="0"/>
              <a:t>=</a:t>
            </a:r>
            <a:r>
              <a:rPr kumimoji="1" lang="en-US" altLang="ja-JP" i="1" smtClean="0"/>
              <a:t>g</a:t>
            </a:r>
            <a:r>
              <a:rPr kumimoji="1" lang="en-US" altLang="ja-JP" smtClean="0"/>
              <a:t>(</a:t>
            </a:r>
            <a:r>
              <a:rPr kumimoji="1" lang="en-US" altLang="ja-JP" i="1" smtClean="0"/>
              <a:t>t</a:t>
            </a:r>
            <a:r>
              <a:rPr kumimoji="1" lang="en-US" altLang="ja-JP" smtClean="0"/>
              <a:t>)</a:t>
            </a:r>
            <a:r>
              <a:rPr kumimoji="1" lang="ja-JP" altLang="en-US" smtClean="0"/>
              <a:t>          　</a:t>
            </a:r>
            <a:r>
              <a:rPr kumimoji="1" lang="en-US" altLang="ja-JP" i="1" smtClean="0"/>
              <a:t>y</a:t>
            </a:r>
            <a:r>
              <a:rPr kumimoji="1" lang="en-US" altLang="ja-JP" smtClean="0"/>
              <a:t>=</a:t>
            </a:r>
            <a:r>
              <a:rPr kumimoji="1" lang="en-US" altLang="ja-JP" i="1" smtClean="0"/>
              <a:t>h</a:t>
            </a:r>
            <a:r>
              <a:rPr kumimoji="1" lang="en-US" altLang="ja-JP" smtClean="0"/>
              <a:t>(</a:t>
            </a:r>
            <a:r>
              <a:rPr kumimoji="1" lang="en-US" altLang="ja-JP" i="1" smtClean="0"/>
              <a:t>t</a:t>
            </a:r>
            <a:r>
              <a:rPr kumimoji="1" lang="en-US" altLang="ja-JP" smtClean="0"/>
              <a:t>)=</a:t>
            </a:r>
            <a:r>
              <a:rPr kumimoji="1" lang="en-US" altLang="ja-JP" i="1" smtClean="0"/>
              <a:t>f </a:t>
            </a:r>
            <a:r>
              <a:rPr kumimoji="1" lang="en-US" altLang="ja-JP" smtClean="0"/>
              <a:t>(</a:t>
            </a:r>
            <a:r>
              <a:rPr kumimoji="1" lang="en-US" altLang="ja-JP" i="1" smtClean="0"/>
              <a:t>t</a:t>
            </a:r>
            <a:r>
              <a:rPr kumimoji="1" lang="en-US" altLang="ja-JP" smtClean="0"/>
              <a:t>)</a:t>
            </a:r>
            <a:r>
              <a:rPr kumimoji="1" lang="en-US" altLang="ja-JP" i="1" smtClean="0"/>
              <a:t>g</a:t>
            </a:r>
            <a:r>
              <a:rPr kumimoji="1" lang="en-US" altLang="ja-JP" smtClean="0"/>
              <a:t>(</a:t>
            </a:r>
            <a:r>
              <a:rPr kumimoji="1" lang="en-US" altLang="ja-JP" i="1" smtClean="0"/>
              <a:t>t</a:t>
            </a:r>
            <a:r>
              <a:rPr kumimoji="1" lang="en-US" altLang="ja-JP" smtClean="0"/>
              <a:t>)</a:t>
            </a:r>
          </a:p>
          <a:p>
            <a:endParaRPr lang="en-US" altLang="ja-JP" smtClean="0"/>
          </a:p>
          <a:p>
            <a:r>
              <a:rPr lang="ja-JP" altLang="en-US" smtClean="0"/>
              <a:t>上図のように、</a:t>
            </a:r>
            <a:r>
              <a:rPr lang="en-US" altLang="ja-JP" i="1" smtClean="0"/>
              <a:t>h</a:t>
            </a:r>
            <a:r>
              <a:rPr lang="en-US" altLang="ja-JP" smtClean="0"/>
              <a:t>(</a:t>
            </a:r>
            <a:r>
              <a:rPr lang="en-US" altLang="ja-JP" i="1" smtClean="0"/>
              <a:t>t</a:t>
            </a:r>
            <a:r>
              <a:rPr lang="en-US" altLang="ja-JP" smtClean="0"/>
              <a:t>) </a:t>
            </a:r>
            <a:r>
              <a:rPr lang="ja-JP" altLang="en-US" smtClean="0"/>
              <a:t>のグラフは </a:t>
            </a:r>
            <a:r>
              <a:rPr lang="en-US" altLang="ja-JP" i="1" smtClean="0"/>
              <a:t>g</a:t>
            </a:r>
            <a:r>
              <a:rPr lang="en-US" altLang="ja-JP" smtClean="0"/>
              <a:t>(</a:t>
            </a:r>
            <a:r>
              <a:rPr lang="en-US" altLang="ja-JP" i="1" smtClean="0"/>
              <a:t>t</a:t>
            </a:r>
            <a:r>
              <a:rPr lang="en-US" altLang="ja-JP" smtClean="0"/>
              <a:t>) </a:t>
            </a:r>
            <a:r>
              <a:rPr lang="ja-JP" altLang="en-US" smtClean="0"/>
              <a:t>の概形の中で</a:t>
            </a:r>
            <a:r>
              <a:rPr lang="en-US" altLang="ja-JP" smtClean="0"/>
              <a:t/>
            </a:r>
            <a:br>
              <a:rPr lang="en-US" altLang="ja-JP" smtClean="0"/>
            </a:br>
            <a:r>
              <a:rPr lang="en-US" altLang="ja-JP" i="1" smtClean="0"/>
              <a:t>f</a:t>
            </a:r>
            <a:r>
              <a:rPr lang="en-US" altLang="ja-JP" smtClean="0"/>
              <a:t> (</a:t>
            </a:r>
            <a:r>
              <a:rPr lang="en-US" altLang="ja-JP" i="1" smtClean="0"/>
              <a:t>t</a:t>
            </a:r>
            <a:r>
              <a:rPr lang="en-US" altLang="ja-JP" smtClean="0"/>
              <a:t>) </a:t>
            </a:r>
            <a:r>
              <a:rPr lang="ja-JP" altLang="en-US" smtClean="0"/>
              <a:t>の振動が生じている形になる。</a:t>
            </a:r>
            <a:r>
              <a:rPr lang="en-US" altLang="ja-JP" smtClean="0"/>
              <a:t/>
            </a:r>
            <a:br>
              <a:rPr lang="en-US" altLang="ja-JP" smtClean="0"/>
            </a:br>
            <a:endParaRPr lang="en-US" altLang="ja-JP" smtClean="0"/>
          </a:p>
          <a:p>
            <a:r>
              <a:rPr kumimoji="1" lang="ja-JP" altLang="en-US" smtClean="0"/>
              <a:t>これにより </a:t>
            </a:r>
            <a:r>
              <a:rPr kumimoji="1" lang="en-US" altLang="ja-JP" i="1" smtClean="0"/>
              <a:t>f</a:t>
            </a:r>
            <a:r>
              <a:rPr kumimoji="1" lang="en-US" altLang="ja-JP" smtClean="0"/>
              <a:t> (</a:t>
            </a:r>
            <a:r>
              <a:rPr kumimoji="1" lang="en-US" altLang="ja-JP" i="1" smtClean="0"/>
              <a:t>t</a:t>
            </a:r>
            <a:r>
              <a:rPr kumimoji="1" lang="en-US" altLang="ja-JP" smtClean="0"/>
              <a:t>) </a:t>
            </a:r>
            <a:r>
              <a:rPr kumimoji="1" lang="ja-JP" altLang="en-US" smtClean="0"/>
              <a:t>の基本周波数はわずかに変化するが、</a:t>
            </a:r>
            <a:r>
              <a:rPr lang="ja-JP" altLang="en-US" smtClean="0"/>
              <a:t>現実には大きな影響はない。</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68</a:t>
            </a:fld>
            <a:endParaRPr kumimoji="1" lang="ja-JP" altLang="en-US"/>
          </a:p>
        </p:txBody>
      </p:sp>
      <p:graphicFrame>
        <p:nvGraphicFramePr>
          <p:cNvPr id="34818" name="Object 2"/>
          <p:cNvGraphicFramePr>
            <a:graphicFrameLocks noChangeAspect="1"/>
          </p:cNvGraphicFramePr>
          <p:nvPr/>
        </p:nvGraphicFramePr>
        <p:xfrm>
          <a:off x="1763688" y="1052736"/>
          <a:ext cx="3509962" cy="458787"/>
        </p:xfrm>
        <a:graphic>
          <a:graphicData uri="http://schemas.openxmlformats.org/presentationml/2006/ole">
            <mc:AlternateContent xmlns:mc="http://schemas.openxmlformats.org/markup-compatibility/2006">
              <mc:Choice xmlns:v="urn:schemas-microsoft-com:vml" Requires="v">
                <p:oleObj spid="_x0000_s34830" name="数式" r:id="rId3" imgW="1777680" imgH="203040" progId="Equation.3">
                  <p:embed/>
                </p:oleObj>
              </mc:Choice>
              <mc:Fallback>
                <p:oleObj name="数式" r:id="rId3" imgW="1777680" imgH="203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1052736"/>
                        <a:ext cx="3509962" cy="45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Picture 2"/>
          <p:cNvPicPr>
            <a:picLocks noChangeAspect="1" noChangeArrowheads="1"/>
          </p:cNvPicPr>
          <p:nvPr/>
        </p:nvPicPr>
        <p:blipFill>
          <a:blip r:embed="rId5" cstate="print"/>
          <a:srcRect/>
          <a:stretch>
            <a:fillRect/>
          </a:stretch>
        </p:blipFill>
        <p:spPr bwMode="auto">
          <a:xfrm>
            <a:off x="539552" y="1340768"/>
            <a:ext cx="3312368" cy="2016224"/>
          </a:xfrm>
          <a:prstGeom prst="rect">
            <a:avLst/>
          </a:prstGeom>
          <a:noFill/>
          <a:ln w="9525">
            <a:noFill/>
            <a:miter lim="800000"/>
            <a:headEnd/>
            <a:tailEnd/>
          </a:ln>
          <a:effectLst/>
        </p:spPr>
      </p:pic>
      <p:pic>
        <p:nvPicPr>
          <p:cNvPr id="8" name="Picture 3"/>
          <p:cNvPicPr>
            <a:picLocks noChangeAspect="1" noChangeArrowheads="1"/>
          </p:cNvPicPr>
          <p:nvPr/>
        </p:nvPicPr>
        <p:blipFill>
          <a:blip r:embed="rId6" cstate="print"/>
          <a:srcRect/>
          <a:stretch>
            <a:fillRect/>
          </a:stretch>
        </p:blipFill>
        <p:spPr bwMode="auto">
          <a:xfrm>
            <a:off x="2915816" y="1340768"/>
            <a:ext cx="3384376" cy="2016224"/>
          </a:xfrm>
          <a:prstGeom prst="rect">
            <a:avLst/>
          </a:prstGeom>
          <a:noFill/>
          <a:ln w="9525">
            <a:noFill/>
            <a:miter lim="800000"/>
            <a:headEnd/>
            <a:tailEnd/>
          </a:ln>
          <a:effectLst/>
        </p:spPr>
      </p:pic>
      <p:pic>
        <p:nvPicPr>
          <p:cNvPr id="34820" name="Picture 4"/>
          <p:cNvPicPr>
            <a:picLocks noChangeAspect="1" noChangeArrowheads="1"/>
          </p:cNvPicPr>
          <p:nvPr/>
        </p:nvPicPr>
        <p:blipFill>
          <a:blip r:embed="rId7" cstate="print"/>
          <a:srcRect/>
          <a:stretch>
            <a:fillRect/>
          </a:stretch>
        </p:blipFill>
        <p:spPr bwMode="auto">
          <a:xfrm>
            <a:off x="5580112" y="1340768"/>
            <a:ext cx="3168352" cy="2016224"/>
          </a:xfrm>
          <a:prstGeom prst="rect">
            <a:avLst/>
          </a:prstGeom>
          <a:noFill/>
          <a:ln w="9525">
            <a:noFill/>
            <a:miter lim="800000"/>
            <a:headEnd/>
            <a:tailEnd/>
          </a:ln>
          <a:effectLst/>
        </p:spPr>
      </p:pic>
      <p:graphicFrame>
        <p:nvGraphicFramePr>
          <p:cNvPr id="34821" name="Object 5"/>
          <p:cNvGraphicFramePr>
            <a:graphicFrameLocks noChangeAspect="1"/>
          </p:cNvGraphicFramePr>
          <p:nvPr/>
        </p:nvGraphicFramePr>
        <p:xfrm>
          <a:off x="1187624" y="5157192"/>
          <a:ext cx="6324178" cy="409575"/>
        </p:xfrm>
        <a:graphic>
          <a:graphicData uri="http://schemas.openxmlformats.org/presentationml/2006/ole">
            <mc:AlternateContent xmlns:mc="http://schemas.openxmlformats.org/markup-compatibility/2006">
              <mc:Choice xmlns:v="urn:schemas-microsoft-com:vml" Requires="v">
                <p:oleObj spid="_x0000_s34831" name="数式" r:id="rId8" imgW="3288960" imgH="215640" progId="Equation.3">
                  <p:embed/>
                </p:oleObj>
              </mc:Choice>
              <mc:Fallback>
                <p:oleObj name="数式" r:id="rId8" imgW="3288960" imgH="215640" progId="Equation.3">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87624" y="5157192"/>
                        <a:ext cx="6324178"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波形エンベロープの整形（３）</a:t>
            </a:r>
            <a:endParaRPr kumimoji="1" lang="ja-JP" altLang="en-US"/>
          </a:p>
        </p:txBody>
      </p:sp>
      <p:sp>
        <p:nvSpPr>
          <p:cNvPr id="3" name="コンテンツ プレースホルダ 2"/>
          <p:cNvSpPr>
            <a:spLocks noGrp="1"/>
          </p:cNvSpPr>
          <p:nvPr>
            <p:ph idx="1"/>
          </p:nvPr>
        </p:nvSpPr>
        <p:spPr>
          <a:xfrm>
            <a:off x="457200" y="1268760"/>
            <a:ext cx="8229600" cy="5112568"/>
          </a:xfrm>
        </p:spPr>
        <p:txBody>
          <a:bodyPr>
            <a:normAutofit/>
          </a:bodyPr>
          <a:lstStyle/>
          <a:p>
            <a:r>
              <a:rPr kumimoji="1" lang="en-US" altLang="ja-JP" smtClean="0"/>
              <a:t>Matlab </a:t>
            </a:r>
            <a:r>
              <a:rPr kumimoji="1" lang="ja-JP" altLang="en-US" smtClean="0"/>
              <a:t>での実現：関数をベクトルで表す。</a:t>
            </a:r>
            <a:endParaRPr kumimoji="1" lang="en-US" altLang="ja-JP" smtClean="0"/>
          </a:p>
          <a:p>
            <a:r>
              <a:rPr kumimoji="1" lang="ja-JP" altLang="en-US" smtClean="0"/>
              <a:t>信号ベクトル </a:t>
            </a:r>
            <a:r>
              <a:rPr kumimoji="1" lang="en-US" altLang="ja-JP" smtClean="0"/>
              <a:t>f, </a:t>
            </a:r>
            <a:r>
              <a:rPr kumimoji="1" lang="ja-JP" altLang="en-US" smtClean="0"/>
              <a:t>エンベロープ</a:t>
            </a:r>
            <a:r>
              <a:rPr lang="ja-JP" altLang="en-US" smtClean="0"/>
              <a:t>ベクトル </a:t>
            </a:r>
            <a:r>
              <a:rPr lang="en-US" altLang="ja-JP" smtClean="0"/>
              <a:t>g </a:t>
            </a:r>
            <a:r>
              <a:rPr lang="ja-JP" altLang="en-US" smtClean="0"/>
              <a:t>とし、</a:t>
            </a:r>
            <a:r>
              <a:rPr lang="en-US" altLang="ja-JP" smtClean="0"/>
              <a:t>f </a:t>
            </a:r>
            <a:r>
              <a:rPr lang="ja-JP" altLang="en-US" smtClean="0"/>
              <a:t>を </a:t>
            </a:r>
            <a:r>
              <a:rPr lang="en-US" altLang="ja-JP" smtClean="0"/>
              <a:t>g </a:t>
            </a:r>
            <a:r>
              <a:rPr lang="ja-JP" altLang="en-US" smtClean="0"/>
              <a:t>で整形したベクトル </a:t>
            </a:r>
            <a:r>
              <a:rPr lang="en-US" altLang="ja-JP" smtClean="0"/>
              <a:t>h </a:t>
            </a:r>
            <a:r>
              <a:rPr lang="ja-JP" altLang="en-US" smtClean="0"/>
              <a:t>を作る。（</a:t>
            </a:r>
            <a:r>
              <a:rPr lang="en-US" altLang="ja-JP" smtClean="0"/>
              <a:t>T </a:t>
            </a:r>
            <a:r>
              <a:rPr lang="ja-JP" altLang="en-US" smtClean="0"/>
              <a:t>秒分</a:t>
            </a:r>
            <a:r>
              <a:rPr lang="en-US" altLang="ja-JP" smtClean="0"/>
              <a:t>: T </a:t>
            </a:r>
            <a:r>
              <a:rPr lang="ja-JP" altLang="en-US" smtClean="0"/>
              <a:t>は整数））</a:t>
            </a:r>
            <a:endParaRPr lang="en-US" altLang="ja-JP" smtClean="0"/>
          </a:p>
          <a:p>
            <a:endParaRPr lang="en-US" altLang="ja-JP" smtClean="0"/>
          </a:p>
          <a:p>
            <a:pPr lvl="1"/>
            <a:r>
              <a:rPr lang="en-US" altLang="ja-JP" smtClean="0"/>
              <a:t>Fs = 44100;</a:t>
            </a:r>
          </a:p>
          <a:p>
            <a:pPr lvl="1"/>
            <a:r>
              <a:rPr lang="en-US" altLang="ja-JP" smtClean="0"/>
              <a:t>T = 2;                            % </a:t>
            </a:r>
            <a:r>
              <a:rPr lang="ja-JP" altLang="en-US" smtClean="0"/>
              <a:t>例えば </a:t>
            </a:r>
            <a:r>
              <a:rPr lang="en-US" altLang="ja-JP" smtClean="0"/>
              <a:t>2</a:t>
            </a:r>
            <a:r>
              <a:rPr lang="ja-JP" altLang="en-US" smtClean="0"/>
              <a:t>秒間</a:t>
            </a:r>
            <a:endParaRPr lang="en-US" altLang="ja-JP" smtClean="0"/>
          </a:p>
          <a:p>
            <a:pPr lvl="1"/>
            <a:r>
              <a:rPr lang="en-US" altLang="ja-JP" smtClean="0"/>
              <a:t>t = (0</a:t>
            </a:r>
            <a:r>
              <a:rPr lang="en-US" altLang="ja-JP" smtClean="0">
                <a:sym typeface="Wingdings" pitchFamily="2" charset="2"/>
              </a:rPr>
              <a:t>:(T*Fs-1))/Fs;      % </a:t>
            </a:r>
            <a:r>
              <a:rPr lang="ja-JP" altLang="en-US" smtClean="0">
                <a:sym typeface="Wingdings" pitchFamily="2" charset="2"/>
              </a:rPr>
              <a:t>時間ベクトル：長さ </a:t>
            </a:r>
            <a:r>
              <a:rPr lang="en-US" altLang="ja-JP" smtClean="0">
                <a:sym typeface="Wingdings" pitchFamily="2" charset="2"/>
              </a:rPr>
              <a:t>T*Fs</a:t>
            </a:r>
          </a:p>
          <a:p>
            <a:pPr lvl="1"/>
            <a:r>
              <a:rPr lang="en-US" altLang="ja-JP" smtClean="0">
                <a:sym typeface="Wingdings" pitchFamily="2" charset="2"/>
              </a:rPr>
              <a:t>f = sin(2*pi*10*t);        % 10 Hz </a:t>
            </a:r>
            <a:r>
              <a:rPr lang="ja-JP" altLang="en-US" smtClean="0">
                <a:sym typeface="Wingdings" pitchFamily="2" charset="2"/>
              </a:rPr>
              <a:t>の正弦波</a:t>
            </a:r>
            <a:endParaRPr lang="en-US" altLang="ja-JP" smtClean="0">
              <a:sym typeface="Wingdings" pitchFamily="2" charset="2"/>
            </a:endParaRPr>
          </a:p>
          <a:p>
            <a:pPr lvl="1"/>
            <a:r>
              <a:rPr lang="en-US" altLang="ja-JP" smtClean="0">
                <a:sym typeface="Wingdings" pitchFamily="2" charset="2"/>
              </a:rPr>
              <a:t>g= sin(2*pi*t);               % 1 Hz </a:t>
            </a:r>
            <a:r>
              <a:rPr lang="ja-JP" altLang="en-US" smtClean="0">
                <a:sym typeface="Wingdings" pitchFamily="2" charset="2"/>
              </a:rPr>
              <a:t>のエンベロープ</a:t>
            </a:r>
            <a:endParaRPr lang="en-US" altLang="ja-JP" smtClean="0">
              <a:sym typeface="Wingdings" pitchFamily="2" charset="2"/>
            </a:endParaRPr>
          </a:p>
          <a:p>
            <a:pPr lvl="1"/>
            <a:r>
              <a:rPr lang="en-US" altLang="ja-JP" smtClean="0">
                <a:sym typeface="Wingdings" pitchFamily="2" charset="2"/>
              </a:rPr>
              <a:t>h= f .* g;                        % </a:t>
            </a:r>
            <a:r>
              <a:rPr lang="ja-JP" altLang="en-US" smtClean="0">
                <a:sym typeface="Wingdings" pitchFamily="2" charset="2"/>
              </a:rPr>
              <a:t>整形した波形</a:t>
            </a:r>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69</a:t>
            </a:fld>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MATLAB </a:t>
            </a:r>
            <a:r>
              <a:rPr kumimoji="1" lang="ja-JP" altLang="en-US" smtClean="0"/>
              <a:t>（２）：　初期画面</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いくつかのサブウィンドウよりなる。</a:t>
            </a:r>
            <a:r>
              <a:rPr lang="en-US" altLang="ja-JP" smtClean="0"/>
              <a:t/>
            </a:r>
            <a:br>
              <a:rPr lang="en-US" altLang="ja-JP" smtClean="0"/>
            </a:br>
            <a:r>
              <a:rPr kumimoji="1" lang="ja-JP" altLang="en-US" smtClean="0"/>
              <a:t>詳しくは口頭で。</a:t>
            </a:r>
            <a:endParaRPr kumimoji="1" lang="ja-JP" altLang="en-US"/>
          </a:p>
        </p:txBody>
      </p:sp>
      <p:sp>
        <p:nvSpPr>
          <p:cNvPr id="4" name="スライド番号プレースホルダ 3"/>
          <p:cNvSpPr>
            <a:spLocks noGrp="1"/>
          </p:cNvSpPr>
          <p:nvPr>
            <p:ph type="sldNum" sz="quarter" idx="10"/>
          </p:nvPr>
        </p:nvSpPr>
        <p:spPr/>
        <p:txBody>
          <a:bodyPr/>
          <a:lstStyle/>
          <a:p>
            <a:pPr>
              <a:defRPr/>
            </a:pPr>
            <a:fld id="{88846A6E-6D42-4AFD-82C9-0CB37DC24E62}" type="slidenum">
              <a:rPr lang="en-US" altLang="ja-JP" smtClean="0"/>
              <a:pPr>
                <a:defRPr/>
              </a:pPr>
              <a:t>7</a:t>
            </a:fld>
            <a:endParaRPr lang="en-US" altLang="ja-JP"/>
          </a:p>
        </p:txBody>
      </p:sp>
      <p:pic>
        <p:nvPicPr>
          <p:cNvPr id="6" name="図 5" descr="matlab-startup.jpg"/>
          <p:cNvPicPr>
            <a:picLocks noChangeAspect="1"/>
          </p:cNvPicPr>
          <p:nvPr/>
        </p:nvPicPr>
        <p:blipFill>
          <a:blip r:embed="rId3" cstate="print"/>
          <a:stretch>
            <a:fillRect/>
          </a:stretch>
        </p:blipFill>
        <p:spPr>
          <a:xfrm>
            <a:off x="1447800" y="2590800"/>
            <a:ext cx="6510603" cy="4094559"/>
          </a:xfrm>
          <a:prstGeom prst="rect">
            <a:avLst/>
          </a:prstGeom>
        </p:spPr>
      </p:pic>
    </p:spTree>
    <p:extLst>
      <p:ext uri="{BB962C8B-B14F-4D97-AF65-F5344CB8AC3E}">
        <p14:creationId xmlns:p14="http://schemas.microsoft.com/office/powerpoint/2010/main" val="11064209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波形エンベロープの整形（４）</a:t>
            </a:r>
            <a:endParaRPr kumimoji="1" lang="ja-JP" altLang="en-US"/>
          </a:p>
        </p:txBody>
      </p:sp>
      <p:sp>
        <p:nvSpPr>
          <p:cNvPr id="3" name="コンテンツ プレースホルダ 2"/>
          <p:cNvSpPr>
            <a:spLocks noGrp="1"/>
          </p:cNvSpPr>
          <p:nvPr>
            <p:ph idx="1"/>
          </p:nvPr>
        </p:nvSpPr>
        <p:spPr>
          <a:xfrm>
            <a:off x="457200" y="1268760"/>
            <a:ext cx="8229600" cy="5256584"/>
          </a:xfrm>
        </p:spPr>
        <p:txBody>
          <a:bodyPr>
            <a:normAutofit fontScale="92500" lnSpcReduction="20000"/>
          </a:bodyPr>
          <a:lstStyle/>
          <a:p>
            <a:r>
              <a:rPr kumimoji="1" lang="en-US" altLang="ja-JP" smtClean="0"/>
              <a:t>f </a:t>
            </a:r>
            <a:r>
              <a:rPr kumimoji="1" lang="ja-JP" altLang="en-US" smtClean="0"/>
              <a:t>を望む形に整形するには、</a:t>
            </a:r>
            <a:r>
              <a:rPr kumimoji="1" lang="en-US" altLang="ja-JP" smtClean="0"/>
              <a:t>g </a:t>
            </a:r>
            <a:r>
              <a:rPr kumimoji="1" lang="ja-JP" altLang="en-US" smtClean="0"/>
              <a:t>に適当な関数を割り当てればよい。</a:t>
            </a:r>
            <a:endParaRPr kumimoji="1" lang="en-US" altLang="ja-JP" smtClean="0"/>
          </a:p>
          <a:p>
            <a:r>
              <a:rPr lang="ja-JP" altLang="en-US" smtClean="0"/>
              <a:t>例：　</a:t>
            </a:r>
            <a:r>
              <a:rPr lang="en-US" altLang="ja-JP" smtClean="0"/>
              <a:t>f </a:t>
            </a:r>
            <a:r>
              <a:rPr lang="ja-JP" altLang="en-US" smtClean="0"/>
              <a:t>は </a:t>
            </a:r>
            <a:r>
              <a:rPr lang="en-US" altLang="ja-JP" smtClean="0"/>
              <a:t>0 </a:t>
            </a:r>
            <a:r>
              <a:rPr lang="ja-JP" altLang="en-US" smtClean="0"/>
              <a:t>秒から減衰して </a:t>
            </a:r>
            <a:r>
              <a:rPr lang="en-US" altLang="ja-JP" smtClean="0"/>
              <a:t>T</a:t>
            </a:r>
            <a:r>
              <a:rPr lang="ja-JP" altLang="en-US" smtClean="0"/>
              <a:t>秒に </a:t>
            </a:r>
            <a:r>
              <a:rPr lang="en-US" altLang="ja-JP" smtClean="0"/>
              <a:t>0 </a:t>
            </a:r>
            <a:r>
              <a:rPr lang="ja-JP" altLang="en-US" smtClean="0"/>
              <a:t>になる：</a:t>
            </a:r>
            <a:r>
              <a:rPr lang="en-US" altLang="ja-JP" smtClean="0"/>
              <a:t/>
            </a:r>
            <a:br>
              <a:rPr lang="en-US" altLang="ja-JP" smtClean="0"/>
            </a:br>
            <a:r>
              <a:rPr lang="en-US" altLang="ja-JP" smtClean="0"/>
              <a:t>g </a:t>
            </a:r>
            <a:r>
              <a:rPr lang="ja-JP" altLang="en-US" smtClean="0"/>
              <a:t>として </a:t>
            </a:r>
            <a:r>
              <a:rPr lang="en-US" altLang="ja-JP" smtClean="0"/>
              <a:t>t=0 </a:t>
            </a:r>
            <a:r>
              <a:rPr lang="ja-JP" altLang="en-US" smtClean="0"/>
              <a:t>で </a:t>
            </a:r>
            <a:r>
              <a:rPr lang="en-US" altLang="ja-JP" smtClean="0"/>
              <a:t>1</a:t>
            </a:r>
            <a:r>
              <a:rPr lang="ja-JP" altLang="en-US" smtClean="0"/>
              <a:t>、</a:t>
            </a:r>
            <a:r>
              <a:rPr lang="en-US" altLang="ja-JP" smtClean="0"/>
              <a:t>t=T </a:t>
            </a:r>
            <a:r>
              <a:rPr lang="ja-JP" altLang="en-US" smtClean="0"/>
              <a:t>で </a:t>
            </a:r>
            <a:r>
              <a:rPr lang="en-US" altLang="ja-JP" smtClean="0"/>
              <a:t>0 </a:t>
            </a:r>
            <a:r>
              <a:rPr lang="ja-JP" altLang="en-US" smtClean="0"/>
              <a:t>になる減少関数を選べばよい。選び方に応じて減衰の仕方が変わる。</a:t>
            </a:r>
            <a:endParaRPr lang="en-US" altLang="ja-JP" smtClean="0"/>
          </a:p>
          <a:p>
            <a:pPr lvl="1"/>
            <a:r>
              <a:rPr kumimoji="1" lang="en-US" altLang="ja-JP" smtClean="0"/>
              <a:t>g = 1 – t/T;                              % </a:t>
            </a:r>
            <a:r>
              <a:rPr lang="ja-JP" altLang="en-US" smtClean="0"/>
              <a:t>線型</a:t>
            </a:r>
            <a:r>
              <a:rPr kumimoji="1" lang="ja-JP" altLang="en-US" smtClean="0"/>
              <a:t>減衰</a:t>
            </a:r>
            <a:endParaRPr kumimoji="1" lang="en-US" altLang="ja-JP" smtClean="0"/>
          </a:p>
          <a:p>
            <a:pPr lvl="1"/>
            <a:r>
              <a:rPr kumimoji="1" lang="en-US" altLang="ja-JP" smtClean="0"/>
              <a:t>g = sqrt(1-(t/T).^2);                 % </a:t>
            </a:r>
            <a:r>
              <a:rPr kumimoji="1" lang="ja-JP" altLang="en-US" smtClean="0"/>
              <a:t>楕円型減衰</a:t>
            </a:r>
            <a:endParaRPr kumimoji="1" lang="en-US" altLang="ja-JP" smtClean="0"/>
          </a:p>
          <a:p>
            <a:pPr lvl="1"/>
            <a:r>
              <a:rPr lang="en-US" altLang="ja-JP" smtClean="0"/>
              <a:t>g = cos(2*pi / (4*T)*t);           % </a:t>
            </a:r>
            <a:r>
              <a:rPr lang="ja-JP" altLang="en-US" smtClean="0"/>
              <a:t>正弦的減衰</a:t>
            </a:r>
            <a:endParaRPr lang="en-US" altLang="ja-JP" smtClean="0"/>
          </a:p>
          <a:p>
            <a:pPr lvl="1"/>
            <a:r>
              <a:rPr lang="en-US" altLang="ja-JP" smtClean="0"/>
              <a:t>g = 3/2-abs(t/T-1/2)-abs(t/T)   % </a:t>
            </a:r>
            <a:r>
              <a:rPr lang="ja-JP" altLang="en-US" smtClean="0"/>
              <a:t>折線減衰</a:t>
            </a:r>
            <a:endParaRPr lang="en-US" altLang="ja-JP" smtClean="0"/>
          </a:p>
          <a:p>
            <a:pPr lvl="1"/>
            <a:r>
              <a:rPr kumimoji="1" lang="en-US" altLang="ja-JP" smtClean="0"/>
              <a:t>g = exp(-a*t);                           % </a:t>
            </a:r>
            <a:r>
              <a:rPr kumimoji="1" lang="ja-JP" altLang="en-US" smtClean="0"/>
              <a:t>指数的減衰</a:t>
            </a:r>
            <a:endParaRPr kumimoji="1" lang="en-US" altLang="ja-JP" smtClean="0"/>
          </a:p>
          <a:p>
            <a:r>
              <a:rPr lang="ja-JP" altLang="en-US" smtClean="0"/>
              <a:t>最後の指数的減衰は </a:t>
            </a:r>
            <a:r>
              <a:rPr lang="en-US" altLang="ja-JP" smtClean="0"/>
              <a:t>t=T </a:t>
            </a:r>
            <a:r>
              <a:rPr lang="ja-JP" altLang="en-US" smtClean="0"/>
              <a:t>でも </a:t>
            </a:r>
            <a:r>
              <a:rPr lang="en-US" altLang="ja-JP" smtClean="0"/>
              <a:t>0 </a:t>
            </a:r>
            <a:r>
              <a:rPr lang="ja-JP" altLang="en-US" smtClean="0"/>
              <a:t>にはならない。</a:t>
            </a:r>
            <a:r>
              <a:rPr lang="en-US" altLang="ja-JP" smtClean="0"/>
              <a:t/>
            </a:r>
            <a:br>
              <a:rPr lang="en-US" altLang="ja-JP" smtClean="0"/>
            </a:br>
            <a:r>
              <a:rPr lang="en-US" altLang="ja-JP" smtClean="0"/>
              <a:t>a </a:t>
            </a:r>
            <a:r>
              <a:rPr lang="ja-JP" altLang="en-US" smtClean="0"/>
              <a:t>の値は適当に選ぶ（</a:t>
            </a:r>
            <a:r>
              <a:rPr lang="en-US" altLang="ja-JP" smtClean="0"/>
              <a:t>t=T </a:t>
            </a:r>
            <a:r>
              <a:rPr lang="ja-JP" altLang="en-US" smtClean="0"/>
              <a:t>で </a:t>
            </a:r>
            <a:r>
              <a:rPr lang="en-US" altLang="ja-JP" smtClean="0"/>
              <a:t>b </a:t>
            </a:r>
            <a:r>
              <a:rPr lang="ja-JP" altLang="en-US" smtClean="0"/>
              <a:t>にしたければ、</a:t>
            </a:r>
            <a:r>
              <a:rPr lang="en-US" altLang="ja-JP" smtClean="0"/>
              <a:t/>
            </a:r>
            <a:br>
              <a:rPr lang="en-US" altLang="ja-JP" smtClean="0"/>
            </a:br>
            <a:r>
              <a:rPr lang="en-US" altLang="ja-JP" smtClean="0"/>
              <a:t>b=exp(-a*T) </a:t>
            </a:r>
            <a:r>
              <a:rPr lang="ja-JP" altLang="en-US" smtClean="0"/>
              <a:t>より </a:t>
            </a:r>
            <a:r>
              <a:rPr lang="en-US" altLang="ja-JP" smtClean="0"/>
              <a:t>a = -(log b)/T </a:t>
            </a:r>
            <a:r>
              <a:rPr lang="ja-JP" altLang="en-US" smtClean="0"/>
              <a:t>にとればよい）。</a:t>
            </a:r>
            <a:endParaRPr lang="en-US" altLang="ja-JP" smtClean="0"/>
          </a:p>
          <a:p>
            <a:endParaRPr lang="en-US" altLang="ja-JP"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70</a:t>
            </a:fld>
            <a:endParaRPr kumimoji="1" lang="ja-JP" alt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波形エンベロープの整形（５）</a:t>
            </a:r>
            <a:endParaRPr kumimoji="1" lang="ja-JP" altLang="en-US"/>
          </a:p>
        </p:txBody>
      </p:sp>
      <p:sp>
        <p:nvSpPr>
          <p:cNvPr id="3" name="コンテンツ プレースホルダ 2"/>
          <p:cNvSpPr>
            <a:spLocks noGrp="1"/>
          </p:cNvSpPr>
          <p:nvPr>
            <p:ph idx="1"/>
          </p:nvPr>
        </p:nvSpPr>
        <p:spPr/>
        <p:txBody>
          <a:bodyPr/>
          <a:lstStyle/>
          <a:p>
            <a:r>
              <a:rPr lang="ja-JP" altLang="en-US" smtClean="0"/>
              <a:t>前スライドの「折線減衰」は、</a:t>
            </a:r>
            <a:r>
              <a:rPr lang="en-US" altLang="ja-JP" smtClean="0"/>
              <a:t>T/2 </a:t>
            </a:r>
            <a:r>
              <a:rPr lang="ja-JP" altLang="en-US" smtClean="0"/>
              <a:t>までは </a:t>
            </a:r>
            <a:r>
              <a:rPr lang="en-US" altLang="ja-JP" smtClean="0"/>
              <a:t>g(t)=1</a:t>
            </a:r>
            <a:r>
              <a:rPr lang="ja-JP" altLang="en-US" smtClean="0"/>
              <a:t>、</a:t>
            </a:r>
            <a:r>
              <a:rPr lang="en-US" altLang="ja-JP" smtClean="0"/>
              <a:t/>
            </a:r>
            <a:br>
              <a:rPr lang="en-US" altLang="ja-JP" smtClean="0"/>
            </a:br>
            <a:r>
              <a:rPr lang="en-US" altLang="ja-JP" smtClean="0"/>
              <a:t>T/2&lt;t</a:t>
            </a:r>
            <a:r>
              <a:rPr lang="ja-JP" altLang="en-US" smtClean="0"/>
              <a:t>≦</a:t>
            </a:r>
            <a:r>
              <a:rPr lang="en-US" altLang="ja-JP" smtClean="0"/>
              <a:t>T </a:t>
            </a:r>
            <a:r>
              <a:rPr lang="ja-JP" altLang="en-US" smtClean="0"/>
              <a:t>では直線的に減衰して </a:t>
            </a:r>
            <a:r>
              <a:rPr lang="en-US" altLang="ja-JP" smtClean="0"/>
              <a:t>g(T)=0 </a:t>
            </a:r>
            <a:r>
              <a:rPr lang="ja-JP" altLang="en-US" smtClean="0"/>
              <a:t>になる関数である。</a:t>
            </a:r>
            <a:endParaRPr lang="en-US" altLang="ja-JP" smtClean="0"/>
          </a:p>
          <a:p>
            <a:r>
              <a:rPr lang="ja-JP" altLang="en-US" smtClean="0"/>
              <a:t>任意の折線グラフは１次式と絶対値記号（関数）の組合せで作ることができるが、少しトリッキーになるので、素直に各部分を区分的に作るのでもよい。</a:t>
            </a:r>
            <a:endParaRPr lang="en-US" altLang="ja-JP" smtClean="0"/>
          </a:p>
          <a:p>
            <a:pPr lvl="1"/>
            <a:r>
              <a:rPr lang="en-US" altLang="ja-JP" smtClean="0"/>
              <a:t>g=zeros(1, length(t));</a:t>
            </a:r>
          </a:p>
          <a:p>
            <a:pPr lvl="1"/>
            <a:r>
              <a:rPr lang="en-US" altLang="ja-JP" smtClean="0"/>
              <a:t>t1 = (0:round(T/2)*Fs-1)/Fs;</a:t>
            </a:r>
          </a:p>
          <a:p>
            <a:pPr lvl="1"/>
            <a:r>
              <a:rPr lang="en-US" altLang="ja-JP" smtClean="0"/>
              <a:t>t2 = (round(T/2)*Fs:T*Fs-1)/Fs;</a:t>
            </a:r>
          </a:p>
          <a:p>
            <a:pPr lvl="1"/>
            <a:endParaRPr lang="en-US" altLang="ja-JP" smtClean="0"/>
          </a:p>
          <a:p>
            <a:pPr lvl="1"/>
            <a:endParaRPr lang="en-US" altLang="ja-JP" smtClean="0"/>
          </a:p>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71</a:t>
            </a:fld>
            <a:endParaRPr kumimoji="1" lang="ja-JP" alt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72</a:t>
            </a:fld>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MATLAB </a:t>
            </a:r>
            <a:r>
              <a:rPr lang="ja-JP" altLang="en-US" smtClean="0"/>
              <a:t>（３）：　実行例</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音響データ解析を行った結果。</a:t>
            </a:r>
            <a:r>
              <a:rPr lang="en-US" altLang="ja-JP" smtClean="0"/>
              <a:t/>
            </a:r>
            <a:br>
              <a:rPr lang="en-US" altLang="ja-JP" smtClean="0"/>
            </a:br>
            <a:r>
              <a:rPr lang="en-US" altLang="ja-JP" smtClean="0"/>
              <a:t>&gt;&gt; load handel;</a:t>
            </a:r>
            <a:br>
              <a:rPr lang="en-US" altLang="ja-JP" smtClean="0"/>
            </a:br>
            <a:r>
              <a:rPr lang="en-US" altLang="ja-JP" smtClean="0"/>
              <a:t>&gt;&gt; specgramdemo(y, Fs);</a:t>
            </a:r>
            <a:endParaRPr kumimoji="1" lang="en-US" altLang="ja-JP" smtClean="0"/>
          </a:p>
          <a:p>
            <a:pPr>
              <a:buNone/>
            </a:pPr>
            <a:endParaRPr kumimoji="1" lang="ja-JP" altLang="en-US"/>
          </a:p>
        </p:txBody>
      </p:sp>
      <p:sp>
        <p:nvSpPr>
          <p:cNvPr id="4" name="スライド番号プレースホルダ 3"/>
          <p:cNvSpPr>
            <a:spLocks noGrp="1"/>
          </p:cNvSpPr>
          <p:nvPr>
            <p:ph type="sldNum" sz="quarter" idx="10"/>
          </p:nvPr>
        </p:nvSpPr>
        <p:spPr/>
        <p:txBody>
          <a:bodyPr/>
          <a:lstStyle/>
          <a:p>
            <a:pPr>
              <a:defRPr/>
            </a:pPr>
            <a:fld id="{88846A6E-6D42-4AFD-82C9-0CB37DC24E62}" type="slidenum">
              <a:rPr lang="en-US" altLang="ja-JP" smtClean="0"/>
              <a:pPr>
                <a:defRPr/>
              </a:pPr>
              <a:t>8</a:t>
            </a:fld>
            <a:endParaRPr lang="en-US" altLang="ja-JP"/>
          </a:p>
        </p:txBody>
      </p:sp>
      <p:pic>
        <p:nvPicPr>
          <p:cNvPr id="5" name="図 4" descr="matlab-specgramdemo.jpg"/>
          <p:cNvPicPr>
            <a:picLocks noChangeAspect="1"/>
          </p:cNvPicPr>
          <p:nvPr/>
        </p:nvPicPr>
        <p:blipFill>
          <a:blip r:embed="rId3" cstate="print"/>
          <a:stretch>
            <a:fillRect/>
          </a:stretch>
        </p:blipFill>
        <p:spPr>
          <a:xfrm>
            <a:off x="3505200" y="3200400"/>
            <a:ext cx="3733800" cy="3595266"/>
          </a:xfrm>
          <a:prstGeom prst="rect">
            <a:avLst/>
          </a:prstGeom>
        </p:spPr>
      </p:pic>
    </p:spTree>
    <p:extLst>
      <p:ext uri="{BB962C8B-B14F-4D97-AF65-F5344CB8AC3E}">
        <p14:creationId xmlns:p14="http://schemas.microsoft.com/office/powerpoint/2010/main" val="3798958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機材の準備</a:t>
            </a:r>
            <a:endParaRPr kumimoji="1" lang="ja-JP" altLang="en-US" dirty="0"/>
          </a:p>
        </p:txBody>
      </p:sp>
      <p:sp>
        <p:nvSpPr>
          <p:cNvPr id="3" name="コンテンツ プレースホルダ 2"/>
          <p:cNvSpPr>
            <a:spLocks noGrp="1"/>
          </p:cNvSpPr>
          <p:nvPr>
            <p:ph idx="1"/>
          </p:nvPr>
        </p:nvSpPr>
        <p:spPr>
          <a:xfrm>
            <a:off x="457200" y="1600200"/>
            <a:ext cx="8229600" cy="4876800"/>
          </a:xfrm>
        </p:spPr>
        <p:txBody>
          <a:bodyPr>
            <a:normAutofit lnSpcReduction="10000"/>
          </a:bodyPr>
          <a:lstStyle/>
          <a:p>
            <a:r>
              <a:rPr kumimoji="1" lang="ja-JP" altLang="en-US" smtClean="0"/>
              <a:t>イアホン、ヘッドホンの類は各自で用意する。</a:t>
            </a:r>
            <a:endParaRPr kumimoji="1" lang="en-US" altLang="ja-JP" smtClean="0"/>
          </a:p>
          <a:p>
            <a:pPr lvl="1"/>
            <a:r>
              <a:rPr lang="ja-JP" altLang="en-US" smtClean="0"/>
              <a:t>とりあえずは音が出ればよい。</a:t>
            </a:r>
            <a:r>
              <a:rPr lang="en-US" altLang="ja-JP" smtClean="0"/>
              <a:t/>
            </a:r>
            <a:br>
              <a:rPr lang="en-US" altLang="ja-JP" smtClean="0"/>
            </a:br>
            <a:r>
              <a:rPr lang="ja-JP" altLang="en-US" smtClean="0"/>
              <a:t>種類や品質は問わない。</a:t>
            </a:r>
            <a:endParaRPr lang="en-US" altLang="ja-JP" smtClean="0"/>
          </a:p>
          <a:p>
            <a:pPr lvl="1"/>
            <a:r>
              <a:rPr kumimoji="1" lang="ja-JP" altLang="en-US" smtClean="0"/>
              <a:t>しかしよい音質が得られるに越したことはない。</a:t>
            </a:r>
            <a:r>
              <a:rPr lang="en-US" altLang="ja-JP" smtClean="0"/>
              <a:t/>
            </a:r>
            <a:br>
              <a:rPr lang="en-US" altLang="ja-JP" smtClean="0"/>
            </a:br>
            <a:r>
              <a:rPr lang="ja-JP" altLang="en-US" smtClean="0"/>
              <a:t>（細かい雑音などは音質が悪いとわからない。）</a:t>
            </a:r>
            <a:endParaRPr kumimoji="1" lang="en-US" altLang="ja-JP" smtClean="0"/>
          </a:p>
          <a:p>
            <a:pPr lvl="1"/>
            <a:endParaRPr lang="en-US" altLang="ja-JP" smtClean="0"/>
          </a:p>
          <a:p>
            <a:r>
              <a:rPr kumimoji="1" lang="ja-JP" altLang="en-US" smtClean="0"/>
              <a:t>端末のスピーカ（本体にある）は：</a:t>
            </a:r>
            <a:endParaRPr lang="en-US" altLang="ja-JP" smtClean="0"/>
          </a:p>
          <a:p>
            <a:pPr lvl="1"/>
            <a:r>
              <a:rPr kumimoji="1" lang="ja-JP" altLang="en-US" smtClean="0"/>
              <a:t>回りの人に迷惑</a:t>
            </a:r>
            <a:endParaRPr kumimoji="1" lang="en-US" altLang="ja-JP" smtClean="0"/>
          </a:p>
          <a:p>
            <a:pPr lvl="1"/>
            <a:r>
              <a:rPr lang="ja-JP" altLang="en-US" smtClean="0"/>
              <a:t>他の音と混ざって聞き取りにくい</a:t>
            </a:r>
            <a:endParaRPr lang="en-US" altLang="ja-JP" smtClean="0"/>
          </a:p>
          <a:p>
            <a:pPr lvl="1">
              <a:buNone/>
            </a:pPr>
            <a:r>
              <a:rPr kumimoji="1" lang="ja-JP" altLang="en-US" smtClean="0"/>
              <a:t>といった問題があるので、原則として使わない。</a:t>
            </a:r>
            <a:endParaRPr lang="en-US" altLang="ja-JP" smtClean="0"/>
          </a:p>
        </p:txBody>
      </p:sp>
      <p:sp>
        <p:nvSpPr>
          <p:cNvPr id="4" name="スライド番号プレースホルダ 3"/>
          <p:cNvSpPr>
            <a:spLocks noGrp="1"/>
          </p:cNvSpPr>
          <p:nvPr>
            <p:ph type="sldNum" sz="quarter" idx="10"/>
          </p:nvPr>
        </p:nvSpPr>
        <p:spPr/>
        <p:txBody>
          <a:bodyPr/>
          <a:lstStyle/>
          <a:p>
            <a:pPr>
              <a:defRPr/>
            </a:pPr>
            <a:fld id="{88846A6E-6D42-4AFD-82C9-0CB37DC24E62}" type="slidenum">
              <a:rPr lang="en-US" altLang="ja-JP" smtClean="0"/>
              <a:pPr>
                <a:defRPr/>
              </a:pPr>
              <a:t>9</a:t>
            </a:fld>
            <a:endParaRPr lang="en-US" altLang="ja-JP"/>
          </a:p>
        </p:txBody>
      </p:sp>
    </p:spTree>
    <p:extLst>
      <p:ext uri="{BB962C8B-B14F-4D97-AF65-F5344CB8AC3E}">
        <p14:creationId xmlns:p14="http://schemas.microsoft.com/office/powerpoint/2010/main" val="2291524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solidFill>
            <a:schemeClr val="tx1"/>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27676</TotalTime>
  <Words>3236</Words>
  <Application>Microsoft Office PowerPoint</Application>
  <PresentationFormat>画面に合わせる (4:3)</PresentationFormat>
  <Paragraphs>606</Paragraphs>
  <Slides>72</Slides>
  <Notes>5</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72</vt:i4>
      </vt:variant>
    </vt:vector>
  </HeadingPairs>
  <TitlesOfParts>
    <vt:vector size="80" baseType="lpstr">
      <vt:lpstr>ＭＳ Ｐゴシック</vt:lpstr>
      <vt:lpstr>Arial</vt:lpstr>
      <vt:lpstr>Calibri</vt:lpstr>
      <vt:lpstr>Century</vt:lpstr>
      <vt:lpstr>Times New Roman</vt:lpstr>
      <vt:lpstr>Wingdings</vt:lpstr>
      <vt:lpstr>Office テーマ</vt:lpstr>
      <vt:lpstr>数式</vt:lpstr>
      <vt:lpstr>Matlab プログラミングの手引き</vt:lpstr>
      <vt:lpstr>はじめに</vt:lpstr>
      <vt:lpstr>目次</vt:lpstr>
      <vt:lpstr>凡例</vt:lpstr>
      <vt:lpstr>全学計算機システム</vt:lpstr>
      <vt:lpstr>MATLAB （１）：起動</vt:lpstr>
      <vt:lpstr>MATLAB （２）：　初期画面</vt:lpstr>
      <vt:lpstr>MATLAB （３）：　実行例</vt:lpstr>
      <vt:lpstr>機材の準備</vt:lpstr>
      <vt:lpstr>MATLAB （４）：　資料等</vt:lpstr>
      <vt:lpstr>PowerPoint プレゼンテーション</vt:lpstr>
      <vt:lpstr>配列：データ型</vt:lpstr>
      <vt:lpstr>配列：　作り方</vt:lpstr>
      <vt:lpstr>配列：　要素参照</vt:lpstr>
      <vt:lpstr>配列：　関数引数</vt:lpstr>
      <vt:lpstr>配列：　参考：ベクトル対応関数</vt:lpstr>
      <vt:lpstr>配列：　２項演算</vt:lpstr>
      <vt:lpstr>PowerPoint プレゼンテーション</vt:lpstr>
      <vt:lpstr>音響データ（１）</vt:lpstr>
      <vt:lpstr>音響データ（２）</vt:lpstr>
      <vt:lpstr>音響データ（３）</vt:lpstr>
      <vt:lpstr>PowerPoint プレゼンテーション</vt:lpstr>
      <vt:lpstr>C との相違</vt:lpstr>
      <vt:lpstr>PowerPoint プレゼンテーション</vt:lpstr>
      <vt:lpstr>音響入出力（１）</vt:lpstr>
      <vt:lpstr>音響入出力：　再生（１）</vt:lpstr>
      <vt:lpstr>音響入出力：　再生（２）</vt:lpstr>
      <vt:lpstr>音響入出力：　再生（３）</vt:lpstr>
      <vt:lpstr>音響入出力：　録音</vt:lpstr>
      <vt:lpstr>音響入出力：　ファイル入出力</vt:lpstr>
      <vt:lpstr>PowerPoint プレゼンテーション</vt:lpstr>
      <vt:lpstr>時間値の扱い</vt:lpstr>
      <vt:lpstr>時間値の変換</vt:lpstr>
      <vt:lpstr>PowerPoint プレゼンテーション</vt:lpstr>
      <vt:lpstr>グラフの描画：　目次</vt:lpstr>
      <vt:lpstr>グラフの描画：　概要（１）</vt:lpstr>
      <vt:lpstr>グラフの描画：　概要（２）</vt:lpstr>
      <vt:lpstr>グラフの描画：基本的な例（１）</vt:lpstr>
      <vt:lpstr>グラフの描画：基本的な例（２）</vt:lpstr>
      <vt:lpstr>グラフの描画：表示領域の設定（１）</vt:lpstr>
      <vt:lpstr>グラフの描画：表示領域の設定（２）</vt:lpstr>
      <vt:lpstr>グラフの描画：　重ね書き（１）</vt:lpstr>
      <vt:lpstr>グラフの描画：　重ね書き（２）</vt:lpstr>
      <vt:lpstr>グラフの描画：　属性の指定（１）</vt:lpstr>
      <vt:lpstr>グラフの描画：　属性の指定（２）</vt:lpstr>
      <vt:lpstr>グラフの描画：　属性の指定（３）</vt:lpstr>
      <vt:lpstr>グラフの描画：　属性の指定（４）</vt:lpstr>
      <vt:lpstr>グラフの描画：　属性の指定（５）</vt:lpstr>
      <vt:lpstr>グラフの描画：　属性の指定（６）</vt:lpstr>
      <vt:lpstr>グラフの描画：　文字列（１）</vt:lpstr>
      <vt:lpstr>グラフの描画：　文字列（２）</vt:lpstr>
      <vt:lpstr>グラフの描画：　文字列（３）</vt:lpstr>
      <vt:lpstr>グラフの描画：　出力（１）</vt:lpstr>
      <vt:lpstr>グラフの描画：　出力（２）</vt:lpstr>
      <vt:lpstr>グラフの描画：　動画表示（１）</vt:lpstr>
      <vt:lpstr>グラフの描画：　動画表示（２）</vt:lpstr>
      <vt:lpstr>グラフの描画：　動画表示（３）</vt:lpstr>
      <vt:lpstr>PowerPoint プレゼンテーション</vt:lpstr>
      <vt:lpstr>キャンバス方式：　イメージ（１）</vt:lpstr>
      <vt:lpstr>キャンバス方式：　イメージ（２）</vt:lpstr>
      <vt:lpstr>キャンバス方式：　手順（１）</vt:lpstr>
      <vt:lpstr>キャンバス方式：　手順（２）</vt:lpstr>
      <vt:lpstr>キャンバス方式：　繰り返し文による実現</vt:lpstr>
      <vt:lpstr>キャンバス方式：　関数化</vt:lpstr>
      <vt:lpstr>「キャンバス関数」の実現例</vt:lpstr>
      <vt:lpstr>PowerPoint プレゼンテーション</vt:lpstr>
      <vt:lpstr>波形エンベロープの整形</vt:lpstr>
      <vt:lpstr>波形エンベロープの整形（２）</vt:lpstr>
      <vt:lpstr>波形エンベロープの整形（３）</vt:lpstr>
      <vt:lpstr>波形エンベロープの整形（４）</vt:lpstr>
      <vt:lpstr>波形エンベロープの整形（５）</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Matlab プログラミング手引き</dc:title>
  <dc:creator>hiraga</dc:creator>
  <cp:lastModifiedBy>hiraga</cp:lastModifiedBy>
  <cp:revision>1726</cp:revision>
  <dcterms:created xsi:type="dcterms:W3CDTF">2013-12-03T14:28:33Z</dcterms:created>
  <dcterms:modified xsi:type="dcterms:W3CDTF">2015-11-27T00:31:50Z</dcterms:modified>
</cp:coreProperties>
</file>